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376" r:id="rId4"/>
    <p:sldId id="257" r:id="rId5"/>
    <p:sldId id="258" r:id="rId6"/>
    <p:sldId id="259" r:id="rId7"/>
    <p:sldId id="273" r:id="rId8"/>
    <p:sldId id="260" r:id="rId9"/>
    <p:sldId id="261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9933FF"/>
    <a:srgbClr val="3399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9" autoAdjust="0"/>
    <p:restoredTop sz="90929"/>
  </p:normalViewPr>
  <p:slideViewPr>
    <p:cSldViewPr>
      <p:cViewPr varScale="1">
        <p:scale>
          <a:sx n="86" d="100"/>
          <a:sy n="86" d="100"/>
        </p:scale>
        <p:origin x="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4C246-5580-4936-9F06-D4788B3E9A1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BDF5-01BE-4F75-8764-F137428C5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43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EAF1B3-CA8C-4B9A-B9A2-BC73ACF0C4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83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49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55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5F60-BD93-403C-8EC8-85DBCEABF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7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C6AC-0BBA-48AC-8A16-14DC86F44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1628D-9701-4EBE-AA44-844E50A96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3DD6-2D65-456E-9080-80029C1E0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20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BF920-9289-4969-B42A-B02ADBDD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38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A2969-4AAF-422E-9704-64C0E5C16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7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0257-1F4C-478F-9C95-A6AC90AB6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35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766E3-7737-4082-AC4F-5F3DB380C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72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C403-0EA5-45BE-BF59-3823F8F13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9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F6A0-CB8B-44F3-915C-DF03A9FE9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9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83002-0CF2-4DBB-A418-71DD1873B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3BEF-9D86-4C6A-9754-778FFEE77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0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2A77-8EE3-4BE0-9367-AE5C6AD6E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31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64F58-B63B-4F6A-A27B-C6634938E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15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36FA-6D69-420A-AD47-DAA9819DC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9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C2F5-5C2F-4B24-937B-F8E66FE9A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7CD7-8B4A-4F82-B2B8-98CB4689E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5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92E95-CF30-43CF-A181-C5F11903E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2DB2-0527-452A-B512-45A0EFEDD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9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1C45B-AE55-4343-84F6-F1EE54567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7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89CB-D982-4CE9-9EB9-F2910B5DF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1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A57EB-27C9-406E-9879-74650B05B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3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0900C3-D38B-4E67-8B8D-34C9933A7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D4398-C127-4722-94C3-0F4CB5925F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95479"/>
            <a:ext cx="9029700" cy="846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044F7A-CC74-404A-8452-56639E24A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3F0CCB-C607-45BD-BDC0-4E39959953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95479"/>
            <a:ext cx="9029700" cy="8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cteis.com/Data-Entry/Expenditur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cteis.com/Training/Registration-General-Info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martinezJ9@michigan.gov" TargetMode="External"/><Relationship Id="rId4" Type="http://schemas.openxmlformats.org/officeDocument/2006/relationships/hyperlink" Target="http://support.cteis.com/Data-Entry/Expenditur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oct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is.com/" TargetMode="External"/><Relationship Id="rId2" Type="http://schemas.openxmlformats.org/officeDocument/2006/relationships/hyperlink" Target="https://mdoe.state.mi.us/me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in.ctei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cteis.com/Data-Entry/Expenditu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733800" y="1447800"/>
            <a:ext cx="4953000" cy="1828800"/>
          </a:xfrm>
          <a:prstGeom prst="rect">
            <a:avLst/>
          </a:prstGeom>
          <a:gradFill flip="none" rotWithShape="1">
            <a:gsLst>
              <a:gs pos="0">
                <a:srgbClr val="2CAFFD">
                  <a:shade val="30000"/>
                  <a:satMod val="115000"/>
                </a:srgbClr>
              </a:gs>
              <a:gs pos="50000">
                <a:srgbClr val="2CAFFD">
                  <a:shade val="67500"/>
                  <a:satMod val="115000"/>
                </a:srgbClr>
              </a:gs>
              <a:gs pos="100000">
                <a:srgbClr val="2CAFFD">
                  <a:shade val="100000"/>
                  <a:satMod val="115000"/>
                </a:srgbClr>
              </a:gs>
            </a:gsLst>
            <a:lin ang="18900000" scaled="1"/>
            <a:tileRect/>
          </a:gra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rIns="45720" rtlCol="0" anchor="ctr" anchorCtr="1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  <a:t>CTEIS</a:t>
            </a:r>
            <a:b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</a:br>
            <a: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  <a:t>Expenditures</a:t>
            </a:r>
            <a:endParaRPr lang="en-US" sz="4000" dirty="0">
              <a:solidFill>
                <a:schemeClr val="bg1"/>
              </a:solidFill>
              <a:latin typeface="Georgia" pitchFamily="18" charset="0"/>
              <a:cs typeface="Arabic Typesetting" pitchFamily="66" charset="-7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733800" y="3505200"/>
            <a:ext cx="4952999" cy="2819400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Presented by</a:t>
            </a:r>
          </a:p>
          <a:p>
            <a:pPr marL="118872" indent="0" algn="ctr">
              <a:buNone/>
            </a:pPr>
            <a:endParaRPr lang="en-US" sz="1200" dirty="0">
              <a:latin typeface="Modern No. 20" pitchFamily="18" charset="0"/>
              <a:cs typeface="Arabic Typesetting" pitchFamily="66" charset="-78"/>
            </a:endParaRP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PTD Technology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3001 Coolidge Road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Suite 403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East Lansing, MI 48823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981" y="5297829"/>
            <a:ext cx="2278665" cy="102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81" y="1504017"/>
            <a:ext cx="2623438" cy="1986317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Generating a Blank Worksheet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7300" y="4495799"/>
            <a:ext cx="6629400" cy="2133601"/>
          </a:xfrm>
        </p:spPr>
        <p:txBody>
          <a:bodyPr/>
          <a:lstStyle/>
          <a:p>
            <a:pPr marL="234950" indent="-234950" eaLnBrk="1" hangingPunct="1"/>
            <a:r>
              <a:rPr lang="en-US" sz="2000" b="1" dirty="0"/>
              <a:t>*</a:t>
            </a:r>
            <a:r>
              <a:rPr lang="en-US" sz="2000" b="1" u="sng" dirty="0"/>
              <a:t>Tip</a:t>
            </a:r>
            <a:r>
              <a:rPr lang="en-US" sz="2000" b="1" dirty="0"/>
              <a:t>:</a:t>
            </a:r>
            <a:r>
              <a:rPr lang="en-US" sz="2000" dirty="0"/>
              <a:t> To compile worksheets that include each PSN on your report, export your raw data and set up a workbook in Excel.</a:t>
            </a:r>
          </a:p>
          <a:p>
            <a:pPr marL="234950" indent="-234950" eaLnBrk="1" hangingPunct="1"/>
            <a:endParaRPr lang="en-US" sz="2000" u="sng" dirty="0"/>
          </a:p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Entry</a:t>
            </a:r>
            <a:r>
              <a:rPr lang="en-US" sz="2000" dirty="0"/>
              <a:t>.</a:t>
            </a:r>
          </a:p>
          <a:p>
            <a:pPr marL="234950" indent="-234950" eaLnBrk="1" hangingPunct="1"/>
            <a:r>
              <a:rPr lang="en-US" sz="2000" dirty="0"/>
              <a:t>Select your district and building.</a:t>
            </a:r>
          </a:p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Export to Excel</a:t>
            </a:r>
            <a:r>
              <a:rPr lang="en-US" sz="2000" dirty="0"/>
              <a:t>, then save your worksheet.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7300" y="1978210"/>
            <a:ext cx="6629400" cy="219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Distribution Tables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3810000" cy="3429000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</a:pPr>
            <a:r>
              <a:rPr lang="en-US" sz="2000" dirty="0"/>
              <a:t>Allow you to spread the cost of an expenditure across multiple PSNs.</a:t>
            </a:r>
          </a:p>
          <a:p>
            <a:pPr marL="234950" indent="-234950" eaLnBrk="1" hangingPunct="1">
              <a:lnSpc>
                <a:spcPct val="90000"/>
              </a:lnSpc>
            </a:pPr>
            <a:endParaRPr lang="en-US" sz="800" dirty="0"/>
          </a:p>
          <a:p>
            <a:pPr marL="234950" indent="-234950" eaLnBrk="1" hangingPunct="1">
              <a:lnSpc>
                <a:spcPct val="90000"/>
              </a:lnSpc>
            </a:pPr>
            <a:r>
              <a:rPr lang="en-US" sz="2000" dirty="0"/>
              <a:t>Examples: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Distributing a single teacher’s salary across multiple programs.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“Bundling” travel time to apply to many PSNs.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Claiming maintenance costs for several classrooms.</a:t>
            </a:r>
          </a:p>
        </p:txBody>
      </p:sp>
      <p:graphicFrame>
        <p:nvGraphicFramePr>
          <p:cNvPr id="1643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2499"/>
              </p:ext>
            </p:extLst>
          </p:nvPr>
        </p:nvGraphicFramePr>
        <p:xfrm>
          <a:off x="4648200" y="2057400"/>
          <a:ext cx="3657600" cy="27432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4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Distribution Table: “Travel”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PSN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Amount to Report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07703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25%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14038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25%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17755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50%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762000" y="5058251"/>
            <a:ext cx="7543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Distribution Tables</a:t>
            </a:r>
            <a:r>
              <a:rPr lang="en-US" sz="2000" dirty="0"/>
              <a:t>.</a:t>
            </a:r>
          </a:p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Select your district and building.</a:t>
            </a:r>
          </a:p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Click check boxes to include programs, then name and save the table.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000" dirty="0"/>
              <a:t>  CTEIS will divide expenditure entries in the table across the PSNs included, weighted based on your chosen settings.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bldLvl="2" autoUpdateAnimBg="0"/>
      <p:bldP spid="1643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Entering Expenditure Records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209800"/>
          </a:xfrm>
        </p:spPr>
        <p:txBody>
          <a:bodyPr/>
          <a:lstStyle/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Entry</a:t>
            </a:r>
            <a:r>
              <a:rPr lang="en-US" sz="2000" dirty="0"/>
              <a:t>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Select your district and building.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Click a [</a:t>
            </a:r>
            <a:r>
              <a:rPr lang="en-US" sz="2000" b="1" dirty="0"/>
              <a:t>$</a:t>
            </a:r>
            <a:r>
              <a:rPr lang="en-US" sz="2000" dirty="0"/>
              <a:t>] button to enter program expenditures.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Select a </a:t>
            </a:r>
            <a:r>
              <a:rPr lang="en-US" sz="2000" b="1" dirty="0">
                <a:cs typeface="Times New Roman" pitchFamily="18" charset="0"/>
              </a:rPr>
              <a:t>function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b="1" dirty="0">
                <a:cs typeface="Times New Roman" pitchFamily="18" charset="0"/>
              </a:rPr>
              <a:t>object code</a:t>
            </a:r>
            <a:r>
              <a:rPr lang="en-US" sz="2000" dirty="0">
                <a:cs typeface="Times New Roman" pitchFamily="18" charset="0"/>
              </a:rPr>
              <a:t>, then enter the </a:t>
            </a:r>
            <a:r>
              <a:rPr lang="en-US" sz="2000" b="1" dirty="0">
                <a:cs typeface="Times New Roman" pitchFamily="18" charset="0"/>
              </a:rPr>
              <a:t>dollars</a:t>
            </a:r>
            <a:r>
              <a:rPr lang="en-US" sz="2000" dirty="0">
                <a:cs typeface="Times New Roman" pitchFamily="18" charset="0"/>
              </a:rPr>
              <a:t> that were applied to the program from each of the four funding sources.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6300" y="3886200"/>
            <a:ext cx="7391399" cy="262089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Run Expenditure Validation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12950"/>
            <a:ext cx="3657600" cy="2101850"/>
          </a:xfrm>
        </p:spPr>
        <p:txBody>
          <a:bodyPr/>
          <a:lstStyle/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Review</a:t>
            </a:r>
            <a:r>
              <a:rPr lang="en-US" sz="2000" dirty="0"/>
              <a:t>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Select your district.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Click a [</a:t>
            </a:r>
            <a:r>
              <a:rPr lang="en-US" sz="2000" b="1" dirty="0"/>
              <a:t>VALIDATE</a:t>
            </a:r>
            <a:r>
              <a:rPr lang="en-US" sz="2000" dirty="0"/>
              <a:t>] button to review expenditure entries.</a:t>
            </a:r>
            <a:endParaRPr lang="en-US" sz="1800" dirty="0">
              <a:cs typeface="Times New Roman" pitchFamily="18" charset="0"/>
            </a:endParaRP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7913" y="2133600"/>
            <a:ext cx="4449534" cy="11430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B288E0BD-41D6-43DF-8CCE-12FF359B1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335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4950" indent="-234950" eaLnBrk="1" hangingPunct="1">
              <a:lnSpc>
                <a:spcPct val="90000"/>
              </a:lnSpc>
            </a:pPr>
            <a:r>
              <a:rPr lang="en-US" sz="2000" kern="0" dirty="0"/>
              <a:t>Filter your view by: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Removing labels from the header (Building, PSN, Category).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Dragging additional labels to the header row.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B7FC9C12-C921-49B4-A49A-CCD0E022C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7913" y="3957888"/>
            <a:ext cx="4449534" cy="236671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 autoUpdateAnimBg="0"/>
      <p:bldP spid="10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Completing Your Report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48600" cy="4343400"/>
          </a:xfrm>
        </p:spPr>
        <p:txBody>
          <a:bodyPr/>
          <a:lstStyle/>
          <a:p>
            <a:pPr marL="609600" indent="-609600" eaLnBrk="1" hangingPunct="1"/>
            <a:r>
              <a:rPr lang="en-US" sz="2400" dirty="0"/>
              <a:t>After all errors are cleared:</a:t>
            </a:r>
          </a:p>
          <a:p>
            <a:pPr marL="990600" lvl="1" indent="-533400" eaLnBrk="1" hangingPunct="1"/>
            <a:r>
              <a:rPr lang="en-US" sz="2000" dirty="0"/>
              <a:t>The </a:t>
            </a:r>
            <a:r>
              <a:rPr lang="en-US" sz="2000" b="1" dirty="0"/>
              <a:t>Complete</a:t>
            </a:r>
            <a:r>
              <a:rPr lang="en-US" sz="2000" dirty="0"/>
              <a:t> button becomes active.</a:t>
            </a:r>
          </a:p>
          <a:p>
            <a:pPr marL="990600" lvl="1" indent="-533400" eaLnBrk="1" hangingPunct="1"/>
            <a:endParaRPr lang="en-US" sz="2000" dirty="0"/>
          </a:p>
          <a:p>
            <a:pPr marL="609600" indent="-609600" eaLnBrk="1" hangingPunct="1"/>
            <a:r>
              <a:rPr lang="en-US" sz="2400" dirty="0">
                <a:cs typeface="Times New Roman" pitchFamily="18" charset="0"/>
              </a:rPr>
              <a:t>When a building is marked complete, the system attempts to E-mail your Fiscal Agency Authorized Official.</a:t>
            </a:r>
          </a:p>
          <a:p>
            <a:pPr marL="990600" lvl="1" indent="-533400" eaLnBrk="1" hangingPunct="1"/>
            <a:r>
              <a:rPr lang="en-US" sz="2000" dirty="0">
                <a:cs typeface="Times New Roman" pitchFamily="18" charset="0"/>
              </a:rPr>
              <a:t>Follow up by contacting your FA personally.</a:t>
            </a:r>
          </a:p>
          <a:p>
            <a:pPr marL="609600" indent="-609600" eaLnBrk="1" hangingPunct="1"/>
            <a:endParaRPr lang="en-US" sz="2400" dirty="0"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>
                <a:cs typeface="Times New Roman" pitchFamily="18" charset="0"/>
              </a:rPr>
              <a:t>Export your report to an Excel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Submitting Your Report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46663"/>
            <a:ext cx="7772400" cy="3962400"/>
          </a:xfrm>
        </p:spPr>
        <p:txBody>
          <a:bodyPr/>
          <a:lstStyle/>
          <a:p>
            <a:pPr marL="234950" indent="-234950" eaLnBrk="1" hangingPunct="1"/>
            <a:r>
              <a:rPr lang="en-US" sz="2400" dirty="0"/>
              <a:t>Reports submitted at the building level are subject to a series of reviews:</a:t>
            </a:r>
          </a:p>
          <a:p>
            <a:pPr marL="234950" indent="-234950" eaLnBrk="1" hangingPunct="1"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marL="234950" indent="-234950" algn="ctr" eaLnBrk="1" hangingPunct="1">
              <a:buFontTx/>
              <a:buNone/>
            </a:pPr>
            <a:r>
              <a:rPr lang="en-US" sz="2400" dirty="0">
                <a:cs typeface="Times New Roman" pitchFamily="18" charset="0"/>
              </a:rPr>
              <a:t>Building Level → Fiscal Agent → </a:t>
            </a:r>
          </a:p>
          <a:p>
            <a:pPr marL="234950" indent="-234950" algn="ctr" eaLnBrk="1" hangingPunct="1">
              <a:buFontTx/>
              <a:buNone/>
            </a:pPr>
            <a:r>
              <a:rPr lang="en-US" sz="2400" dirty="0">
                <a:cs typeface="Times New Roman" pitchFamily="18" charset="0"/>
              </a:rPr>
              <a:t>CEPD Administrator → OCTE</a:t>
            </a:r>
          </a:p>
          <a:p>
            <a:pPr marL="234950" indent="-234950" eaLnBrk="1" hangingPunct="1"/>
            <a:endParaRPr lang="en-US" sz="2400" dirty="0">
              <a:cs typeface="Times New Roman" pitchFamily="18" charset="0"/>
            </a:endParaRPr>
          </a:p>
          <a:p>
            <a:pPr marL="234950" indent="-234950" eaLnBrk="1" hangingPunct="1"/>
            <a:r>
              <a:rPr lang="en-US" sz="2400" dirty="0">
                <a:cs typeface="Times New Roman" pitchFamily="18" charset="0"/>
              </a:rPr>
              <a:t>Directions for Fiscal Agent and CEPD Administrator submissions are on the CTEIS Knowledge Base:</a:t>
            </a:r>
          </a:p>
          <a:p>
            <a:pPr marL="0" indent="0" algn="ctr" eaLnBrk="1" hangingPunct="1">
              <a:buNone/>
            </a:pPr>
            <a:r>
              <a:rPr lang="en-US" sz="2400" dirty="0">
                <a:cs typeface="Times New Roman" pitchFamily="18" charset="0"/>
                <a:hlinkClick r:id="rId2"/>
              </a:rPr>
              <a:t>support.cteis.com/Data-Entry/Expenditures</a:t>
            </a:r>
            <a:endParaRPr lang="en-US" sz="2400" dirty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1" y="3962401"/>
            <a:ext cx="3928248" cy="25165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Modern No. 20" pitchFamily="18" charset="0"/>
              </a:rPr>
              <a:t>Questions?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4572000" y="4114800"/>
            <a:ext cx="4343400" cy="2209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sz="1600" kern="0" dirty="0">
              <a:solidFill>
                <a:schemeClr val="bg1"/>
              </a:solidFill>
              <a:latin typeface="Modern No. 20" pitchFamily="18" charset="0"/>
            </a:endParaRPr>
          </a:p>
          <a:p>
            <a:pPr marL="111125" indent="-111125" algn="ctr" eaLnBrk="1" hangingPunct="1">
              <a:buFontTx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latin typeface="Modern No. 20" pitchFamily="18" charset="0"/>
              </a:rPr>
              <a:t>Don’t forget to fill out our Training Evaluation Form at</a:t>
            </a:r>
          </a:p>
          <a:p>
            <a:pPr algn="ctr" eaLnBrk="1" hangingPunct="1">
              <a:buFontTx/>
              <a:buNone/>
              <a:defRPr/>
            </a:pPr>
            <a:endParaRPr lang="en-US" sz="1200" kern="0" dirty="0">
              <a:solidFill>
                <a:schemeClr val="bg1"/>
              </a:solidFill>
              <a:latin typeface="Modern No. 20" pitchFamily="18" charset="0"/>
            </a:endParaRPr>
          </a:p>
          <a:p>
            <a:pPr marL="117475" indent="-117475" algn="ctr" eaLnBrk="1" hangingPunct="1">
              <a:buFontTx/>
              <a:buNone/>
              <a:defRPr/>
            </a:pPr>
            <a: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  <a:t>support.cteis.com/Training/</a:t>
            </a:r>
            <a:b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</a:br>
            <a: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  <a:t>Registration-General-Info</a:t>
            </a:r>
            <a:endParaRPr lang="en-US" sz="2200" u="sng" kern="0" dirty="0">
              <a:solidFill>
                <a:schemeClr val="accent6"/>
              </a:solidFill>
              <a:latin typeface="Modern No. 20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05000" y="27432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Modern No. 20" pitchFamily="18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uiExpand="1" build="p" autoUpdateAnimBg="0" advAuto="1000"/>
      <p:bldP spid="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BD159D-4D6F-4C84-A525-CFBCE40C9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434" y="3048000"/>
            <a:ext cx="3718647" cy="3200400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C6762EFD-3F10-48E3-A7DD-D47204921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itchFamily="18" charset="0"/>
              </a:rPr>
              <a:t>CTEIS Updates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01AC06C-8DE5-46FF-A63C-D13CD25A0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4572000" cy="3581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1800" dirty="0">
                <a:latin typeface="Modern No. 20" pitchFamily="18" charset="0"/>
              </a:rPr>
              <a:t>Function and object codes are updated by OCTE and published in Excel workbooks on the CTEIS Knowledge Base at:</a:t>
            </a:r>
            <a:br>
              <a:rPr lang="en-US" sz="1800" dirty="0">
                <a:latin typeface="Modern No. 20" pitchFamily="18" charset="0"/>
              </a:rPr>
            </a:br>
            <a:r>
              <a:rPr lang="en-US" sz="1800" dirty="0">
                <a:latin typeface="Modern No. 20" pitchFamily="18" charset="0"/>
                <a:hlinkClick r:id="rId4"/>
              </a:rPr>
              <a:t>support.cteis.com/Data-Entry/Expenditures</a:t>
            </a:r>
            <a:endParaRPr lang="en-US" sz="1800" dirty="0">
              <a:latin typeface="Modern No. 20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1800" dirty="0">
                <a:latin typeface="Modern No. 20" pitchFamily="18" charset="0"/>
              </a:rPr>
              <a:t>Remember to enter expenditures into their appropriate funding source fields.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Modern No. 20" pitchFamily="18" charset="0"/>
              </a:rPr>
              <a:t>Entering all expenditures into the 61a(1) box risks a submission in which your entries exceed the total 61a(1) funds you received, which OCTE does not allow.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9239F1A-CCAC-46F9-871D-D967B73B5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519" y="1752600"/>
            <a:ext cx="795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dern No. 20" pitchFamily="18" charset="0"/>
                <a:ea typeface="+mn-ea"/>
                <a:cs typeface="+mn-cs"/>
              </a:rPr>
              <a:t>Join the CTEIS Listserv for continual updates: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dern No. 20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dern No. 20" pitchFamily="18" charset="0"/>
                <a:ea typeface="+mn-ea"/>
                <a:cs typeface="+mn-cs"/>
              </a:rPr>
              <a:t>e-mail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dern No. 20" pitchFamily="18" charset="0"/>
                <a:ea typeface="+mn-ea"/>
                <a:cs typeface="+mn-cs"/>
                <a:hlinkClick r:id="rId5"/>
              </a:rPr>
              <a:t>martinezj9@michigan.gov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dern No. 20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58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Support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66887"/>
            <a:ext cx="396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Technical Help</a:t>
            </a:r>
          </a:p>
          <a:p>
            <a:pPr algn="ctr" eaLnBrk="1" hangingPunct="1"/>
            <a:r>
              <a:rPr lang="en-US" sz="2000" dirty="0"/>
              <a:t>I pushed a button and nothing happened!</a:t>
            </a:r>
          </a:p>
          <a:p>
            <a:pPr algn="ctr" eaLnBrk="1" hangingPunct="1"/>
            <a:r>
              <a:rPr lang="en-US" sz="2000" dirty="0"/>
              <a:t>Why am I getting this error message?</a:t>
            </a:r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PTD Help Desk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cteis.help@PTDtechnology.com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(800) 203-0614 or (517) 333-9363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Ext. 128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66887"/>
            <a:ext cx="381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Policy Help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Where do I find my info?</a:t>
            </a:r>
          </a:p>
          <a:p>
            <a:pPr algn="ctr" eaLnBrk="1" hangingPunct="1"/>
            <a:r>
              <a:rPr lang="en-US" sz="2000" dirty="0"/>
              <a:t>How do I report a credit?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Joan Church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ChurchJ@michigan.gov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(517) 335-0360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95400" y="5805487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OCTE Website:   </a:t>
            </a:r>
            <a:r>
              <a:rPr lang="en-US" u="sng" dirty="0">
                <a:solidFill>
                  <a:schemeClr val="tx2"/>
                </a:solidFill>
                <a:hlinkClick r:id="rId2"/>
              </a:rPr>
              <a:t>http://www.michigan.gov/octe</a:t>
            </a:r>
            <a:endParaRPr lang="en-US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 autoUpdateAnimBg="0" advAuto="0"/>
      <p:bldP spid="3079" grpId="0" uiExpand="1" build="p" autoUpdateAnimBg="0" advAuto="0"/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Logging In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Make sure you have a MEIS account:</a:t>
            </a:r>
          </a:p>
          <a:p>
            <a:pPr lvl="1" eaLnBrk="1" hangingPunct="1">
              <a:defRPr/>
            </a:pPr>
            <a:r>
              <a:rPr lang="en-US" sz="2000" dirty="0">
                <a:hlinkClick r:id="rId2"/>
              </a:rPr>
              <a:t>https://mdoe.state.mi.us/meis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Your </a:t>
            </a:r>
            <a:r>
              <a:rPr lang="en-US" sz="2400" b="1" dirty="0"/>
              <a:t>Fiscal Agency Authorized Official</a:t>
            </a:r>
            <a:r>
              <a:rPr lang="en-US" sz="2400" dirty="0"/>
              <a:t> (Level 5 Official) will authorize your MEIS account for CTEIS.</a:t>
            </a:r>
          </a:p>
          <a:p>
            <a:pPr eaLnBrk="1" hangingPunct="1">
              <a:defRPr/>
            </a:pPr>
            <a:r>
              <a:rPr lang="en-US" sz="2400" dirty="0"/>
              <a:t>Navigate to </a:t>
            </a:r>
            <a:r>
              <a:rPr lang="en-US" sz="2400" dirty="0">
                <a:hlinkClick r:id="rId3"/>
              </a:rPr>
              <a:t>www.cteis.com</a:t>
            </a:r>
            <a:r>
              <a:rPr lang="en-US" sz="2400" dirty="0"/>
              <a:t> (or </a:t>
            </a:r>
            <a:r>
              <a:rPr lang="en-US" sz="2400" dirty="0">
                <a:hlinkClick r:id="rId4"/>
              </a:rPr>
              <a:t>train.cteis.com</a:t>
            </a:r>
            <a:r>
              <a:rPr lang="en-US" sz="2400" dirty="0"/>
              <a:t>).</a:t>
            </a:r>
          </a:p>
          <a:p>
            <a:pPr eaLnBrk="1" hangingPunct="1">
              <a:defRPr/>
            </a:pPr>
            <a:r>
              <a:rPr lang="en-US" sz="2400" dirty="0"/>
              <a:t>Enter your MEIS account username and password.</a:t>
            </a:r>
          </a:p>
          <a:p>
            <a:pPr eaLnBrk="1" hangingPunct="1">
              <a:defRPr/>
            </a:pPr>
            <a:r>
              <a:rPr lang="en-US" sz="2400" dirty="0"/>
              <a:t>Make sure your Level 5 Official has given you access to the </a:t>
            </a:r>
            <a:r>
              <a:rPr lang="en-US" sz="2400" b="1" dirty="0"/>
              <a:t>Data Entry</a:t>
            </a:r>
            <a:r>
              <a:rPr lang="en-US" sz="2400" dirty="0"/>
              <a:t> menu and the </a:t>
            </a:r>
            <a:r>
              <a:rPr lang="en-US" sz="2400" b="1" dirty="0"/>
              <a:t>Expenditures</a:t>
            </a:r>
            <a:r>
              <a:rPr lang="en-US" sz="2400" dirty="0"/>
              <a:t> module.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828800" y="1514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What Is the Expenditures Report?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905000"/>
          </a:xfrm>
        </p:spPr>
        <p:txBody>
          <a:bodyPr/>
          <a:lstStyle/>
          <a:p>
            <a:pPr eaLnBrk="1" hangingPunct="1"/>
            <a:r>
              <a:rPr lang="en-US" sz="2400" dirty="0"/>
              <a:t>Used to collect funds spent in support of state-approved CTE programs.</a:t>
            </a:r>
          </a:p>
          <a:p>
            <a:pPr lvl="1" eaLnBrk="1" hangingPunct="1"/>
            <a:r>
              <a:rPr lang="en-US" sz="2000" dirty="0"/>
              <a:t>Section 61a(1), 61b, 61c CTE Added Cost funds spent.</a:t>
            </a:r>
          </a:p>
          <a:p>
            <a:pPr lvl="1" eaLnBrk="1" hangingPunct="1"/>
            <a:r>
              <a:rPr lang="en-US" sz="2000" dirty="0"/>
              <a:t>Other funds spent – generally local funds; excludes Perkins funding.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68450" y="4083050"/>
            <a:ext cx="6101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Why Is This Report Important?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" y="4800600"/>
            <a:ext cx="777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Captures the true cost of CTE programming.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Data is used annually to calculate Added Cost Factors for each CIP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4" grpId="0" autoUpdateAnimBg="0"/>
      <p:bldP spid="717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OCTE Expenditures Guidance Workbooks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28700" y="2590800"/>
            <a:ext cx="7429500" cy="3124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Located on the CTEIS Knowledge Base:</a:t>
            </a:r>
            <a:br>
              <a:rPr lang="en-US" sz="2400" dirty="0"/>
            </a:br>
            <a:r>
              <a:rPr lang="en-US" sz="2200" dirty="0">
                <a:hlinkClick r:id="rId2"/>
              </a:rPr>
              <a:t>support.cteis.com/Data-Entry/Expenditures</a:t>
            </a:r>
            <a:endParaRPr lang="en-US" sz="22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Allowable expenditures.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Function/object code categories and descriptions.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Program improvement items.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5-Step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543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Create distribution tables (optional).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Enter expenditure records.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What Information Do I Report?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 marL="288925" indent="-288925" eaLnBrk="1" hangingPunct="1"/>
            <a:r>
              <a:rPr lang="en-US" sz="2800" dirty="0"/>
              <a:t>State-approved CTE programs (Grades 9-12).</a:t>
            </a:r>
          </a:p>
          <a:p>
            <a:pPr marL="746125" lvl="1" indent="-346075" eaLnBrk="1" hangingPunct="1"/>
            <a:r>
              <a:rPr lang="en-US" dirty="0"/>
              <a:t>How do I know they are approved?</a:t>
            </a:r>
          </a:p>
          <a:p>
            <a:pPr lvl="2" indent="-285750" eaLnBrk="1" hangingPunct="1"/>
            <a:r>
              <a:rPr lang="en-US" dirty="0"/>
              <a:t>The classes contained enrolled students.</a:t>
            </a:r>
          </a:p>
          <a:p>
            <a:pPr lvl="2" indent="-285750" eaLnBrk="1" hangingPunct="1"/>
            <a:r>
              <a:rPr lang="en-US" dirty="0"/>
              <a:t>The enrollments were reported on the Spring Enrollment Report.</a:t>
            </a:r>
          </a:p>
          <a:p>
            <a:pPr lvl="2" indent="-285750" eaLnBrk="1" hangingPunct="1"/>
            <a:r>
              <a:rPr lang="en-US" dirty="0"/>
              <a:t>The programs appear within your Expenditures grid.</a:t>
            </a:r>
          </a:p>
          <a:p>
            <a:pPr marL="609600" indent="-609600" eaLnBrk="1" hangingPunct="1"/>
            <a:endParaRPr lang="en-US" sz="2400" dirty="0"/>
          </a:p>
          <a:p>
            <a:pPr marL="288925" indent="-288925" eaLnBrk="1" hangingPunct="1"/>
            <a:r>
              <a:rPr lang="en-US" sz="2800" dirty="0"/>
              <a:t>Expenditures are reported for individual programs within each of your buildings.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Collecting Expenditure Information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315200" cy="1828800"/>
          </a:xfrm>
        </p:spPr>
        <p:txBody>
          <a:bodyPr/>
          <a:lstStyle/>
          <a:p>
            <a:pPr marL="288925" indent="-288925" eaLnBrk="1" hangingPunct="1">
              <a:lnSpc>
                <a:spcPct val="90000"/>
              </a:lnSpc>
            </a:pPr>
            <a:r>
              <a:rPr lang="en-US" sz="2800" dirty="0"/>
              <a:t>Typically collected from the Business / Finance Office.</a:t>
            </a:r>
          </a:p>
          <a:p>
            <a:pPr marL="288925" indent="-288925" eaLnBrk="1" hangingPunct="1">
              <a:lnSpc>
                <a:spcPct val="90000"/>
              </a:lnSpc>
            </a:pPr>
            <a:r>
              <a:rPr lang="en-US" sz="2800" dirty="0"/>
              <a:t>Contact tables may be helpful!</a:t>
            </a:r>
          </a:p>
          <a:p>
            <a:pPr marL="746125" lvl="1" indent="-288925" eaLnBrk="1" hangingPunct="1">
              <a:lnSpc>
                <a:spcPct val="90000"/>
              </a:lnSpc>
            </a:pPr>
            <a:r>
              <a:rPr lang="en-US" sz="2400" dirty="0"/>
              <a:t>Example in manual (Appendix: Contact Table).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3810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Know the Following: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14400" y="47244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u="sng" dirty="0"/>
              <a:t>Amount</a:t>
            </a:r>
            <a:r>
              <a:rPr lang="en-US" sz="2800" dirty="0"/>
              <a:t> of expenditure you are reporting.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u="sng" dirty="0"/>
              <a:t>PSN</a:t>
            </a:r>
            <a:r>
              <a:rPr lang="en-US" sz="2800" dirty="0"/>
              <a:t> for each expenditure.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u="sng" dirty="0"/>
              <a:t>Percentage</a:t>
            </a:r>
            <a:r>
              <a:rPr lang="en-US" sz="2800" dirty="0"/>
              <a:t> of expenditure to be applied to each PSN (if applied to multiple programs).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70" grpId="0" autoUpdateAnimBg="0"/>
      <p:bldP spid="112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CTEIS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007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CTEIS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007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932</Words>
  <Application>Microsoft Office PowerPoint</Application>
  <PresentationFormat>On-screen Show (4:3)</PresentationFormat>
  <Paragraphs>141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Courier New</vt:lpstr>
      <vt:lpstr>Georgia</vt:lpstr>
      <vt:lpstr>Modern No. 20</vt:lpstr>
      <vt:lpstr>Times New Roman</vt:lpstr>
      <vt:lpstr>Wingdings</vt:lpstr>
      <vt:lpstr>Wingdings 2</vt:lpstr>
      <vt:lpstr>Default Design</vt:lpstr>
      <vt:lpstr>1_Default Design</vt:lpstr>
      <vt:lpstr>PowerPoint Presentation</vt:lpstr>
      <vt:lpstr>CTEIS Updates</vt:lpstr>
      <vt:lpstr>Support</vt:lpstr>
      <vt:lpstr>Logging In</vt:lpstr>
      <vt:lpstr>What Is the Expenditures Report?</vt:lpstr>
      <vt:lpstr>OCTE Expenditures Guidance Workbooks</vt:lpstr>
      <vt:lpstr>The 5-Step Process</vt:lpstr>
      <vt:lpstr>What Information Do I Report?</vt:lpstr>
      <vt:lpstr>Collecting Expenditure Information</vt:lpstr>
      <vt:lpstr>Generating a Blank Worksheet</vt:lpstr>
      <vt:lpstr>Distribution Tables</vt:lpstr>
      <vt:lpstr>Entering Expenditure Records</vt:lpstr>
      <vt:lpstr>Run Expenditure Validation</vt:lpstr>
      <vt:lpstr>Completing Your Report</vt:lpstr>
      <vt:lpstr>Submitting Your Report</vt:lpstr>
      <vt:lpstr>Questions?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</dc:creator>
  <cp:lastModifiedBy>Mare Somniorum</cp:lastModifiedBy>
  <cp:revision>164</cp:revision>
  <dcterms:created xsi:type="dcterms:W3CDTF">2011-09-30T11:45:47Z</dcterms:created>
  <dcterms:modified xsi:type="dcterms:W3CDTF">2020-09-22T18:58:06Z</dcterms:modified>
</cp:coreProperties>
</file>