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376" r:id="rId4"/>
    <p:sldId id="259" r:id="rId5"/>
    <p:sldId id="333" r:id="rId6"/>
    <p:sldId id="257" r:id="rId7"/>
    <p:sldId id="346" r:id="rId8"/>
    <p:sldId id="336" r:id="rId9"/>
    <p:sldId id="337" r:id="rId10"/>
    <p:sldId id="320" r:id="rId11"/>
    <p:sldId id="338" r:id="rId12"/>
    <p:sldId id="378" r:id="rId13"/>
    <p:sldId id="331" r:id="rId14"/>
    <p:sldId id="379" r:id="rId15"/>
    <p:sldId id="332" r:id="rId16"/>
    <p:sldId id="323" r:id="rId17"/>
    <p:sldId id="274" r:id="rId18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00"/>
    <a:srgbClr val="FF9E1D"/>
    <a:srgbClr val="FF9900"/>
    <a:srgbClr val="FF6699"/>
    <a:srgbClr val="996600"/>
    <a:srgbClr val="FF99CC"/>
    <a:srgbClr val="FFCCFF"/>
    <a:srgbClr val="FF99FF"/>
    <a:srgbClr val="66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3" autoAdjust="0"/>
    <p:restoredTop sz="97839" autoAdjust="0"/>
  </p:normalViewPr>
  <p:slideViewPr>
    <p:cSldViewPr>
      <p:cViewPr varScale="1">
        <p:scale>
          <a:sx n="93" d="100"/>
          <a:sy n="93" d="100"/>
        </p:scale>
        <p:origin x="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548" y="-90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4E98A97-455A-4C4F-8B04-02BB0626D028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EBEF52-2F76-4542-BCB6-A37331BA8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9" y="2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711B8-2FC1-4BA6-A90F-56F0EDB7D7AA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2" y="4421190"/>
            <a:ext cx="5643563" cy="4189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9" y="8842376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2847-B439-4F57-9939-BD04301E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2847-B439-4F57-9939-BD04301E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7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AF1B3-CA8C-4B9A-B9A2-BC73ACF0C4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3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DD6-2D65-456E-9080-80029C1E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4F58-B63B-4F6A-A27B-C6634938E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36FA-6D69-420A-AD47-DAA9819D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DD6-2D65-456E-9080-80029C1E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920-9289-4969-B42A-B02ADBDD6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5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969-4AAF-422E-9704-64C0E5C16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0257-1F4C-478F-9C95-A6AC90AB6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1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66E3-7737-4082-AC4F-5F3DB380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403-0EA5-45BE-BF59-3823F8F13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3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6A0-CB8B-44F3-915C-DF03A9F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002-0CF2-4DBB-A418-71DD1873B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920-9289-4969-B42A-B02ADBDD6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77-8EE3-4BE0-9367-AE5C6AD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4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4F58-B63B-4F6A-A27B-C6634938E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8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36FA-6D69-420A-AD47-DAA9819D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8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969-4AAF-422E-9704-64C0E5C16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0257-1F4C-478F-9C95-A6AC90AB6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66E3-7737-4082-AC4F-5F3DB380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403-0EA5-45BE-BF59-3823F8F13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6A0-CB8B-44F3-915C-DF03A9F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002-0CF2-4DBB-A418-71DD1873B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77-8EE3-4BE0-9367-AE5C6AD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44F7A-CC74-404A-8452-56639E24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D65C8-FA7D-4B16-AB76-2A1A10D9EC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479"/>
            <a:ext cx="9029700" cy="846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44F7A-CC74-404A-8452-56639E24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CEFC6-1402-4482-AF36-DCF478516B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479"/>
            <a:ext cx="9029700" cy="8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cteis.com/Training/Registration-General-Info/CTEIS-Training-Evalua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artinezJ9@michigan.gov?subject=CTEIS%20Listser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oct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1447800"/>
            <a:ext cx="4953000" cy="1828800"/>
          </a:xfrm>
          <a:gradFill flip="none" rotWithShape="1">
            <a:gsLst>
              <a:gs pos="0">
                <a:srgbClr val="2CAFFD">
                  <a:shade val="30000"/>
                  <a:satMod val="115000"/>
                </a:srgbClr>
              </a:gs>
              <a:gs pos="50000">
                <a:srgbClr val="2CAFFD">
                  <a:shade val="67500"/>
                  <a:satMod val="115000"/>
                </a:srgbClr>
              </a:gs>
              <a:gs pos="100000">
                <a:srgbClr val="2CAFFD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 anchorCtr="1"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Fall Data Entry</a:t>
            </a:r>
            <a:br>
              <a:rPr lang="en-US" sz="32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for the Spring Enrollment Report</a:t>
            </a:r>
            <a:endParaRPr lang="en-US" sz="3200" dirty="0">
              <a:solidFill>
                <a:schemeClr val="bg1"/>
              </a:solidFill>
              <a:latin typeface="Georgia" pitchFamily="18" charset="0"/>
              <a:cs typeface="Arabic Typesetting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E84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3" y="1447800"/>
            <a:ext cx="2798334" cy="20987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86200" y="3200400"/>
            <a:ext cx="4953000" cy="2667000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Presented by</a:t>
            </a:r>
          </a:p>
          <a:p>
            <a:pPr marL="118872" indent="0" algn="ctr">
              <a:buNone/>
            </a:pPr>
            <a:endParaRPr lang="en-US" sz="1200" dirty="0">
              <a:latin typeface="Modern No. 20" pitchFamily="18" charset="0"/>
              <a:cs typeface="Arabic Typesetting" pitchFamily="66" charset="-78"/>
            </a:endParaRP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PTD Technology</a:t>
            </a: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3001 Coolidge Road Suite 403</a:t>
            </a: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East Lansing, MI 48823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3429"/>
            <a:ext cx="2278665" cy="10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C1ECC12-1D1A-49A6-8C19-DF1EE940F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Students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547C6B-F729-4B61-B8BC-D61DB751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It is extremely important that this information is entered correctly as it is used to: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Update MSDS supplemental data.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Allow Follow-Up reporters to contact students.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F8260-760F-4E52-9EEE-A0B2311FC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518159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Students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From this screen, you may: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new student records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/ Review pre-existing student records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View student enrollment history and segment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AD72F-5392-4E19-8F52-67748A6F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733800"/>
            <a:ext cx="2441448" cy="218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3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1F69F1-E005-4B9B-82D1-E6E71BFAF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Enrollment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3EDB9-935F-450E-B808-DF6261B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CTEIS offers a variety of tools to help you manage your student enrollments.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78AD8-E02D-4C1B-8FBF-99AEF11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518159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Enrollment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 take a variety of actions: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Enroll students in courses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student enrollment information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Copy / transfer enrolled students from one class to another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Print a class list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Input student grades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Check the segments students are enrolled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D05DF-D44C-430A-95CE-5496BD024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038600"/>
            <a:ext cx="2441448" cy="218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6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422D9A8B-E4D6-4FFF-A8BF-EA39C8EE5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Segment Profiles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EA6EBFC-B911-40E3-B6B7-DFCDF773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828800"/>
            <a:ext cx="3352800" cy="498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Courses deliver sets of segments to students.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Students receive a course grade.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If the course grade is a 2.0 or higher, the student receives credit for each segment within the course.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200" dirty="0">
                <a:latin typeface="Modern No. 20" pitchFamily="18" charset="0"/>
              </a:rPr>
              <a:t>If multiple courses offer the same segment, the highest grade determines whether the segment is included or not.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DD7514-6D70-4EB8-9581-5AC126D78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5141685" cy="396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1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16C411-759C-4853-A7DE-11EB188A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2449285" cy="23739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8ED4F2E2-D898-4054-B2F2-A5876082B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Enter Grades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0DDCC92-DC42-4B50-8E04-AB3FACAD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752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If your school uses a grade point system rather than letter codes, use the conversion chart within the instructional guide.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685D1BA-7479-49B5-A560-2154BCCD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67000"/>
            <a:ext cx="563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Students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Locate and select the student you wish to enter grades for.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Locate the “Current Enrollment” panel.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Select a grade from the drop-down menu.</a:t>
            </a:r>
          </a:p>
          <a:p>
            <a:pPr marL="30163" lvl="1" indent="0" algn="ctr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800" b="1" u="sng" dirty="0">
                <a:latin typeface="Modern No. 20" pitchFamily="18" charset="0"/>
              </a:rPr>
              <a:t>OR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Enrollment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Select the course and student you wish to enter grades for.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Click “Edit;” enter a grade within the “</a:t>
            </a:r>
            <a:r>
              <a:rPr lang="en-US" sz="2000" dirty="0" err="1">
                <a:latin typeface="Modern No. 20" pitchFamily="18" charset="0"/>
              </a:rPr>
              <a:t>LetterGrade</a:t>
            </a:r>
            <a:r>
              <a:rPr lang="en-US" sz="2000" dirty="0">
                <a:latin typeface="Modern No. 20" pitchFamily="18" charset="0"/>
              </a:rPr>
              <a:t>” column and click “Update.”</a:t>
            </a:r>
          </a:p>
        </p:txBody>
      </p:sp>
    </p:spTree>
    <p:extLst>
      <p:ext uri="{BB962C8B-B14F-4D97-AF65-F5344CB8AC3E}">
        <p14:creationId xmlns:p14="http://schemas.microsoft.com/office/powerpoint/2010/main" val="27911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5247BD9-2637-4F13-980A-D166D56A5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Building Reports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3CDEFE6-4047-4261-9A9C-D2236BAE7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24050"/>
            <a:ext cx="43434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Program Enrollment History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Displays the historical information of all students enrolled within a selected program.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Includes segment profiles and assessment scores.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F11E7E3-A78B-4979-8166-AD586804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886200"/>
            <a:ext cx="4686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1800" b="1" dirty="0">
                <a:latin typeface="Modern No. 20" pitchFamily="18" charset="0"/>
              </a:rPr>
              <a:t> Building Reports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Modern No. 20" pitchFamily="18" charset="0"/>
              </a:rPr>
              <a:t>Program/Student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 that: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Your students have been enrolled into the correct courses for the current year.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D081C-275E-4105-A81D-6203E0E6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0" y="2667000"/>
            <a:ext cx="4163020" cy="2819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48645-140C-40BB-882F-B32F5D86B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63923"/>
            <a:ext cx="2856639" cy="550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623983B3-55AF-4542-B1C5-F07F79254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9" y="5638800"/>
            <a:ext cx="83049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Your courses offer the 12 segments required for your students to become completers.</a:t>
            </a:r>
          </a:p>
        </p:txBody>
      </p:sp>
    </p:spTree>
    <p:extLst>
      <p:ext uri="{BB962C8B-B14F-4D97-AF65-F5344CB8AC3E}">
        <p14:creationId xmlns:p14="http://schemas.microsoft.com/office/powerpoint/2010/main" val="39460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 bldLvl="2"/>
      <p:bldP spid="15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Validate Enrollment Data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0524" y="1771650"/>
            <a:ext cx="8220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Run validation early and frequently to alert yourself to student data issues that may take time to resolve, and to also gain access to helpful reports.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971800"/>
            <a:ext cx="404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Go to </a:t>
            </a:r>
            <a:r>
              <a:rPr lang="en-US" sz="2200" b="1" dirty="0">
                <a:latin typeface="Modern No. 20" pitchFamily="18" charset="0"/>
              </a:rPr>
              <a:t>Data Entry</a:t>
            </a:r>
            <a:r>
              <a:rPr lang="en-US" sz="2200" dirty="0">
                <a:latin typeface="Modern No. 20" pitchFamily="18" charset="0"/>
              </a:rPr>
              <a:t> </a:t>
            </a:r>
            <a:r>
              <a:rPr lang="en-US" sz="1600" dirty="0">
                <a:latin typeface="Modern No. 20" pitchFamily="18" charset="0"/>
                <a:sym typeface="Wingdings"/>
              </a:rPr>
              <a:t></a:t>
            </a:r>
            <a:r>
              <a:rPr lang="en-US" sz="2200" b="1" dirty="0">
                <a:latin typeface="Modern No. 20" pitchFamily="18" charset="0"/>
              </a:rPr>
              <a:t> Enrollment Completion</a:t>
            </a:r>
            <a:r>
              <a:rPr lang="en-US" sz="22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Indicate the year you wish to run the validation for.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Click the </a:t>
            </a:r>
            <a:r>
              <a:rPr lang="en-US" sz="2200" u="sng" dirty="0">
                <a:latin typeface="Modern No. 20" pitchFamily="18" charset="0"/>
              </a:rPr>
              <a:t>Validate</a:t>
            </a:r>
            <a:r>
              <a:rPr lang="en-US" sz="2200" dirty="0">
                <a:latin typeface="Modern No. 20" pitchFamily="18" charset="0"/>
              </a:rPr>
              <a:t> link to the left of the building name.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Review all warnings.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Correct all errors.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200" dirty="0">
                <a:latin typeface="Modern No. 20" pitchFamily="18" charset="0"/>
              </a:rPr>
              <a:t>Print your summary enrollment reports.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71" y="3505200"/>
            <a:ext cx="4329429" cy="266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5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1" y="3962401"/>
            <a:ext cx="3928248" cy="2516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Modern No. 20" pitchFamily="18" charset="0"/>
              </a:rPr>
              <a:t>Questions?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8218" y="4114800"/>
            <a:ext cx="4084782" cy="2209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1600" dirty="0">
              <a:solidFill>
                <a:schemeClr val="bg1"/>
              </a:solidFill>
              <a:latin typeface="Modern No. 20" pitchFamily="18" charset="0"/>
            </a:endParaRPr>
          </a:p>
          <a:p>
            <a:pPr marL="111125" indent="-111125" algn="ctr" eaLnBrk="1" hangingPunct="1"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Modern No. 20" pitchFamily="18" charset="0"/>
              </a:rPr>
              <a:t>Don’t forget to fill out our Training Evaluation Form at</a:t>
            </a:r>
            <a:endParaRPr lang="en-US" sz="1200" dirty="0">
              <a:solidFill>
                <a:schemeClr val="bg1"/>
              </a:solidFill>
              <a:latin typeface="Modern No. 20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u="sng" dirty="0">
                <a:solidFill>
                  <a:schemeClr val="accent6"/>
                </a:solidFill>
                <a:latin typeface="Modern No. 20" pitchFamily="18" charset="0"/>
                <a:hlinkClick r:id="rId3"/>
              </a:rPr>
              <a:t>support.cteis.com</a:t>
            </a:r>
            <a:endParaRPr lang="en-US" u="sng" dirty="0">
              <a:solidFill>
                <a:schemeClr val="accent6"/>
              </a:solidFill>
              <a:latin typeface="Modern No. 20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05000" y="27432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odern No. 20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 uiExpand="1" build="p" autoUpdateAnimBg="0" advAuto="1000"/>
      <p:bldP spid="225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BD159D-4D6F-4C84-A525-CFBCE40C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34" y="3048000"/>
            <a:ext cx="371864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6762EFD-3F10-48E3-A7DD-D47204921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CTEIS Updates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01AC06C-8DE5-46FF-A63C-D13CD25A0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4572000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Fall Data Entry: building reporters must enter courses and instructors into CTEIS by October 30, 2020.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New Programs Application is moving to the Grant Electronic Management System (GEMS).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The due date is still TBD.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New Work-Based Learning guides and training schedules will be published in the near future.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9239F1A-CCAC-46F9-871D-D967B73B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9" y="1752600"/>
            <a:ext cx="795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Join the CTEIS Listserv for continual updates: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e-mail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  <a:hlinkClick r:id="rId4"/>
              </a:rPr>
              <a:t>MartinezJ9@michigan.gov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377"/>
            <a:ext cx="1316485" cy="5460423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Fall Reminders!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417638" y="1828800"/>
            <a:ext cx="72691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Student enrollment definitions: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Participant: 4 segments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Concentrator: 8 segments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Completer: 12 segments</a:t>
            </a:r>
          </a:p>
          <a:p>
            <a:pPr eaLnBrk="1" hangingPunct="1">
              <a:spcAft>
                <a:spcPts val="24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Dual Enrollment and E/MC students must be enrolled and have correct UICs by March 12</a:t>
            </a:r>
            <a:r>
              <a:rPr lang="en-US" sz="2400" baseline="30000" dirty="0">
                <a:latin typeface="Modern No. 20" pitchFamily="18" charset="0"/>
              </a:rPr>
              <a:t>th</a:t>
            </a:r>
            <a:r>
              <a:rPr lang="en-US" sz="2400" dirty="0">
                <a:latin typeface="Modern No. 20" pitchFamily="18" charset="0"/>
              </a:rPr>
              <a:t>.</a:t>
            </a:r>
          </a:p>
          <a:p>
            <a:pPr eaLnBrk="1" hangingPunct="1">
              <a:spcAft>
                <a:spcPts val="24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800" b="1" dirty="0">
                <a:latin typeface="Modern No. 20" pitchFamily="18" charset="0"/>
              </a:rPr>
              <a:t>All students must be enrolled in CTEIS course sections by May 14</a:t>
            </a:r>
            <a:r>
              <a:rPr lang="en-US" sz="2800" b="1" baseline="30000" dirty="0">
                <a:latin typeface="Modern No. 20" pitchFamily="18" charset="0"/>
              </a:rPr>
              <a:t>th</a:t>
            </a:r>
            <a:r>
              <a:rPr lang="en-US" sz="2800" b="1" dirty="0">
                <a:latin typeface="Modern No. 20" pitchFamily="18" charset="0"/>
              </a:rPr>
              <a:t> – enter enrollment data as it becomes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What Is CTE Enrollment and Completion Collection?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4572000" y="3276600"/>
            <a:ext cx="4114800" cy="3276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Important uses of your data: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1800" dirty="0">
              <a:latin typeface="Modern No. 20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Determines next year’s funding allocations.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Allows the state adhere to federal reporting requirements.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Updates student exit and completer status – segment verification is extremely important!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2286000"/>
            <a:ext cx="7802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The annual report required by OCTE that verifies your student, teacher, and class enrollment data.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581400"/>
            <a:ext cx="4191001" cy="2514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45B6FE1-CD9F-4046-8E53-E2F677E5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14800"/>
            <a:ext cx="17775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B1A1D11-C1F9-4D51-9E7E-D132A9D14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Support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17B6EC5-D4E9-46BA-88DA-682A670C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19287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u="sng" kern="0" dirty="0"/>
              <a:t>Technical Help</a:t>
            </a:r>
          </a:p>
          <a:p>
            <a:pPr algn="ctr" eaLnBrk="1" hangingPunct="1"/>
            <a:r>
              <a:rPr lang="en-US" sz="2000" kern="0" dirty="0"/>
              <a:t>I pushed a button and nothing happened!</a:t>
            </a:r>
          </a:p>
          <a:p>
            <a:pPr algn="ctr" eaLnBrk="1" hangingPunct="1"/>
            <a:r>
              <a:rPr lang="en-US" sz="2000" kern="0" dirty="0"/>
              <a:t>Why am I getting this error message?</a:t>
            </a:r>
          </a:p>
          <a:p>
            <a:pPr algn="ctr" eaLnBrk="1" hangingPunct="1"/>
            <a:endParaRPr lang="en-US" sz="2000" kern="0" dirty="0"/>
          </a:p>
          <a:p>
            <a:pPr algn="ctr" eaLnBrk="1" hangingPunct="1">
              <a:buFontTx/>
              <a:buNone/>
            </a:pPr>
            <a:r>
              <a:rPr lang="en-US" sz="2000" kern="0" dirty="0"/>
              <a:t>PTD Help Desk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cteis.help@PTDtechnology.com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(800) 203-0614 or (517) 333-9363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Ext. 128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7EBDDE7-042D-4D1F-BB7B-47FF9AB8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19287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u="sng" kern="0" dirty="0"/>
              <a:t>Policy Help</a:t>
            </a:r>
          </a:p>
          <a:p>
            <a:pPr algn="ctr" eaLnBrk="1" hangingPunct="1"/>
            <a:endParaRPr lang="en-US" sz="2000" kern="0" dirty="0"/>
          </a:p>
          <a:p>
            <a:pPr algn="ctr" eaLnBrk="1" hangingPunct="1"/>
            <a:r>
              <a:rPr lang="en-US" sz="2000" kern="0" dirty="0"/>
              <a:t>Where do I find my info?</a:t>
            </a:r>
          </a:p>
          <a:p>
            <a:pPr algn="ctr" eaLnBrk="1" hangingPunct="1"/>
            <a:r>
              <a:rPr lang="en-US" sz="2000" kern="0" dirty="0"/>
              <a:t>How do I report a credit?</a:t>
            </a:r>
          </a:p>
          <a:p>
            <a:pPr algn="ctr" eaLnBrk="1" hangingPunct="1"/>
            <a:endParaRPr lang="en-US" sz="2000" kern="0" dirty="0"/>
          </a:p>
          <a:p>
            <a:pPr algn="ctr" eaLnBrk="1" hangingPunct="1"/>
            <a:endParaRPr lang="en-US" sz="2000" kern="0" dirty="0"/>
          </a:p>
          <a:p>
            <a:pPr algn="ctr" eaLnBrk="1" hangingPunct="1">
              <a:buFontTx/>
              <a:buNone/>
            </a:pPr>
            <a:r>
              <a:rPr lang="en-US" sz="2000" kern="0" dirty="0"/>
              <a:t>Joan Church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ChurchJ@michigan.gov</a:t>
            </a:r>
          </a:p>
          <a:p>
            <a:pPr algn="ctr" eaLnBrk="1" hangingPunct="1">
              <a:buFontTx/>
              <a:buNone/>
            </a:pPr>
            <a:r>
              <a:rPr lang="en-US" sz="2000" kern="0" dirty="0"/>
              <a:t>(517) 335-0360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5B6C572-565F-48B6-AA8A-B4FD1B79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207" y="6034087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OCTE Website:   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http://www.michigan.gov/octe</a:t>
            </a:r>
            <a:endParaRPr lang="en-US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 advAuto="0"/>
      <p:bldP spid="14" grpId="0" uiExpand="1" build="p" autoUpdateAnimBg="0" advAuto="0"/>
      <p:bldP spid="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Modern No. 20" pitchFamily="18" charset="0"/>
              </a:rPr>
              <a:t>What Is The Report Process?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3352800" y="4419600"/>
            <a:ext cx="5715000" cy="2286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After entering your information: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400" dirty="0">
                <a:latin typeface="Modern No. 20" pitchFamily="18" charset="0"/>
              </a:rPr>
              <a:t>Verify and correct data as required.</a:t>
            </a:r>
            <a:endParaRPr lang="en-US" sz="2000" dirty="0">
              <a:latin typeface="Modern No. 20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400" dirty="0">
                <a:latin typeface="Modern No. 20" pitchFamily="18" charset="0"/>
              </a:rPr>
              <a:t>Review student segment profiles to ensure your students can become completers.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1828800"/>
            <a:ext cx="780256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Several types of data need to be entered into CTEIS: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Course data (using a provided instructional design form).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Verify class details, instructors, and segments.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Student data.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Enrollment data.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Grades.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4267200"/>
            <a:ext cx="2148840" cy="214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67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203D755-EE99-4B34-9A0F-0626317C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Courses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594A6A-9183-495A-801B-5311BB49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1828800"/>
            <a:ext cx="784860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Use an instructional design form when entering courses.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Building reporters are </a:t>
            </a:r>
            <a:r>
              <a:rPr lang="en-US" u="sng" dirty="0">
                <a:latin typeface="Modern No. 20" pitchFamily="18" charset="0"/>
                <a:cs typeface="Arial" pitchFamily="34" charset="0"/>
              </a:rPr>
              <a:t>never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responsible for determining class details or segment information.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D9ECE0-11A3-4632-9AF4-64B9E837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76600"/>
            <a:ext cx="49529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Look for the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 link.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Click on </a:t>
            </a:r>
            <a:r>
              <a:rPr lang="en-US" sz="2000" b="1" dirty="0">
                <a:latin typeface="Modern No. 20" pitchFamily="18" charset="0"/>
              </a:rPr>
              <a:t>Manage Courses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a new course section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individual course sections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Copy course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F9BD1-5C1F-4958-834D-7E4B146C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3429000"/>
            <a:ext cx="2441945" cy="2182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7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B52F235-8996-4A9C-B060-18609C288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Mass Course Edits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DD9BB6-CF3B-43D9-959E-AF2820FD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Mass Course Edits allow you to update multiple records simultaneously.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3C07A-65FF-4BB3-A0E4-2A82DAC7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67000"/>
            <a:ext cx="518159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Mass Course Edits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fields you may mass edit include: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Beginning and ending dates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Semester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Virtual delivery mode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High school credits earned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College credits earned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You may also </a:t>
            </a:r>
            <a:r>
              <a:rPr lang="en-US" sz="2000" u="sng" dirty="0">
                <a:latin typeface="Modern No. 20" pitchFamily="18" charset="0"/>
              </a:rPr>
              <a:t>Mass Deactivate</a:t>
            </a:r>
            <a:r>
              <a:rPr lang="en-US" sz="2000" dirty="0">
                <a:latin typeface="Modern No. 20" pitchFamily="18" charset="0"/>
              </a:rPr>
              <a:t> courses using this feature.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A8E29-C850-4A11-AB94-CCF5AEF8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352" y="3195135"/>
            <a:ext cx="2441448" cy="218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9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2E46EA4-7FF4-4A73-8EBF-6F58DEB34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Staff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16851CD-7F79-452E-8B4F-D6055028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The </a:t>
            </a:r>
            <a:r>
              <a:rPr lang="en-US" b="1" dirty="0">
                <a:latin typeface="Modern No. 20" pitchFamily="18" charset="0"/>
                <a:cs typeface="Arial" pitchFamily="34" charset="0"/>
              </a:rPr>
              <a:t>Manage Courses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screen also allows you to input staff members and link them to your courses.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Use the </a:t>
            </a:r>
            <a:r>
              <a:rPr lang="en-US" b="1" u="sng" dirty="0">
                <a:latin typeface="Modern No. 20" pitchFamily="18" charset="0"/>
                <a:cs typeface="Arial" pitchFamily="34" charset="0"/>
              </a:rPr>
              <a:t>Course Section Staff List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panel at the bottom of the screen.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30B0297-8C7D-4C6E-B82B-F611F27E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00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Staff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View staff records.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new staff records.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pre-existing staff records.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5F3C0-72EE-47CF-BFDA-CC6272B2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382" y="3810000"/>
            <a:ext cx="2440256" cy="218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1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CTEIS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TEIS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5916</TotalTime>
  <Words>991</Words>
  <Application>Microsoft Office PowerPoint</Application>
  <PresentationFormat>On-screen Show (4:3)</PresentationFormat>
  <Paragraphs>139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Georgia</vt:lpstr>
      <vt:lpstr>Modern No. 20</vt:lpstr>
      <vt:lpstr>Times New Roman</vt:lpstr>
      <vt:lpstr>Wingdings</vt:lpstr>
      <vt:lpstr>Wingdings 2</vt:lpstr>
      <vt:lpstr>Default Design</vt:lpstr>
      <vt:lpstr>1_Default Design</vt:lpstr>
      <vt:lpstr>Fall Data Entry for the Spring Enrollment Report</vt:lpstr>
      <vt:lpstr>CTEIS Updates</vt:lpstr>
      <vt:lpstr>Fall Reminders!</vt:lpstr>
      <vt:lpstr>What Is CTE Enrollment and Completion Collection?</vt:lpstr>
      <vt:lpstr>Support</vt:lpstr>
      <vt:lpstr>What Is The Report Process?</vt:lpstr>
      <vt:lpstr>Manage Courses</vt:lpstr>
      <vt:lpstr>Mass Course Edits</vt:lpstr>
      <vt:lpstr>Manage Staff</vt:lpstr>
      <vt:lpstr>Manage Students</vt:lpstr>
      <vt:lpstr>Manage Enrollment</vt:lpstr>
      <vt:lpstr>Segment Profiles</vt:lpstr>
      <vt:lpstr>Enter Grades</vt:lpstr>
      <vt:lpstr>Review Building Reports</vt:lpstr>
      <vt:lpstr>Validate Enrollment Data</vt:lpstr>
      <vt:lpstr>Questions?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Mare Somniorum</cp:lastModifiedBy>
  <cp:revision>339</cp:revision>
  <cp:lastPrinted>2015-09-04T15:09:18Z</cp:lastPrinted>
  <dcterms:created xsi:type="dcterms:W3CDTF">2011-09-30T11:45:47Z</dcterms:created>
  <dcterms:modified xsi:type="dcterms:W3CDTF">2020-09-14T21:19:03Z</dcterms:modified>
</cp:coreProperties>
</file>