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378" r:id="rId6"/>
    <p:sldId id="379" r:id="rId7"/>
    <p:sldId id="257" r:id="rId8"/>
    <p:sldId id="273" r:id="rId9"/>
    <p:sldId id="258" r:id="rId10"/>
    <p:sldId id="259" r:id="rId11"/>
    <p:sldId id="260" r:id="rId12"/>
    <p:sldId id="261" r:id="rId13"/>
    <p:sldId id="263" r:id="rId14"/>
    <p:sldId id="264" r:id="rId15"/>
    <p:sldId id="383" r:id="rId16"/>
    <p:sldId id="381" r:id="rId17"/>
    <p:sldId id="269" r:id="rId18"/>
    <p:sldId id="384" r:id="rId19"/>
    <p:sldId id="268" r:id="rId20"/>
    <p:sldId id="385" r:id="rId21"/>
    <p:sldId id="386" r:id="rId22"/>
    <p:sldId id="270" r:id="rId23"/>
    <p:sldId id="271" r:id="rId24"/>
    <p:sldId id="272" r:id="rId25"/>
    <p:sldId id="387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9933FF"/>
    <a:srgbClr val="3399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EA8453-AD77-4E34-B8B4-D571B0443B40}" v="164" dt="2021-09-29T21:00:23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0929"/>
  </p:normalViewPr>
  <p:slideViewPr>
    <p:cSldViewPr>
      <p:cViewPr varScale="1">
        <p:scale>
          <a:sx n="70" d="100"/>
          <a:sy n="70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4C246-5580-4936-9F06-D4788B3E9A1F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BDF5-01BE-4F75-8764-F137428C5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3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49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5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41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6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3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6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5F60-BD93-403C-8EC8-85DBCEABF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C6AC-0BBA-48AC-8A16-14DC86F4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628D-9701-4EBE-AA44-844E50A96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3BEF-9D86-4C6A-9754-778FFEE77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C2F5-5C2F-4B24-937B-F8E66FE9A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7CD7-8B4A-4F82-B2B8-98CB4689E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92E95-CF30-43CF-A181-C5F11903E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2DB2-0527-452A-B512-45A0EFEDD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1C45B-AE55-4343-84F6-F1EE54567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7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89CB-D982-4CE9-9EB9-F2910B5DF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57EB-27C9-406E-9879-74650B05B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3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0900C3-D38B-4E67-8B8D-34C9933A7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D4398-C127-4722-94C3-0F4CB5925F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95479"/>
            <a:ext cx="9029700" cy="846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octe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cteis.com/Training/Registration-General-Info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oct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is.com/" TargetMode="External"/><Relationship Id="rId2" Type="http://schemas.openxmlformats.org/officeDocument/2006/relationships/hyperlink" Target="https://mdoe.state.mi.us/me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in.cteis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733800" y="1447800"/>
            <a:ext cx="4953000" cy="1828800"/>
          </a:xfrm>
          <a:prstGeom prst="rect">
            <a:avLst/>
          </a:prstGeom>
          <a:gradFill flip="none" rotWithShape="1">
            <a:gsLst>
              <a:gs pos="0">
                <a:srgbClr val="2CAFFD">
                  <a:shade val="30000"/>
                  <a:satMod val="115000"/>
                </a:srgbClr>
              </a:gs>
              <a:gs pos="50000">
                <a:srgbClr val="2CAFFD">
                  <a:shade val="67500"/>
                  <a:satMod val="115000"/>
                </a:srgbClr>
              </a:gs>
              <a:gs pos="100000">
                <a:srgbClr val="2CAFFD">
                  <a:shade val="100000"/>
                  <a:satMod val="115000"/>
                </a:srgbClr>
              </a:gs>
            </a:gsLst>
            <a:lin ang="18900000" scaled="1"/>
            <a:tileRect/>
          </a:gra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rIns="45720" rtlCol="0" anchor="ctr" anchorCtr="1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CTEIS</a:t>
            </a:r>
            <a:b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</a:br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Expenditures</a:t>
            </a:r>
            <a:endParaRPr lang="en-US" sz="4000" dirty="0">
              <a:solidFill>
                <a:schemeClr val="bg1"/>
              </a:solidFill>
              <a:latin typeface="Georgia" pitchFamily="18" charset="0"/>
              <a:cs typeface="Arabic Typesetting" pitchFamily="66" charset="-7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733800" y="3505200"/>
            <a:ext cx="4952999" cy="2819400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Presented by</a:t>
            </a:r>
          </a:p>
          <a:p>
            <a:pPr marL="118872" indent="0" algn="ctr">
              <a:buNone/>
            </a:pPr>
            <a:endParaRPr lang="en-US" sz="1200" dirty="0">
              <a:latin typeface="Modern No. 20" pitchFamily="18" charset="0"/>
              <a:cs typeface="Arabic Typesetting" pitchFamily="66" charset="-78"/>
            </a:endParaRP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PTD Technology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3001 Coolidge Road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Suite 403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East Lansing, MI 48823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981" y="5297829"/>
            <a:ext cx="2278665" cy="102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81" y="1504017"/>
            <a:ext cx="2623438" cy="1986317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Collecting Expenditure Information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15200" cy="1828800"/>
          </a:xfrm>
        </p:spPr>
        <p:txBody>
          <a:bodyPr/>
          <a:lstStyle/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Typically collected from the Business / Finance Office.</a:t>
            </a:r>
          </a:p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Contact tables may be helpful!</a:t>
            </a:r>
          </a:p>
          <a:p>
            <a:pPr marL="746125" lvl="1" indent="-288925" eaLnBrk="1" hangingPunct="1">
              <a:lnSpc>
                <a:spcPct val="90000"/>
              </a:lnSpc>
            </a:pPr>
            <a:r>
              <a:rPr lang="en-US" sz="2400" dirty="0"/>
              <a:t>Example in manual (Appendix: Contact Table).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3810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Know the Following: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14400" y="4419600"/>
            <a:ext cx="7315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Amount</a:t>
            </a:r>
            <a:r>
              <a:rPr lang="en-US" sz="2800" dirty="0"/>
              <a:t> of expenditure you are reporting.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PSN</a:t>
            </a:r>
            <a:r>
              <a:rPr lang="en-US" sz="2800" dirty="0"/>
              <a:t> for each expenditure.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Function and Object code of the expenditure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u="sng" dirty="0"/>
              <a:t>Percentage</a:t>
            </a:r>
            <a:r>
              <a:rPr lang="en-US" sz="2800" dirty="0"/>
              <a:t> of expenditure to be applied to each PSN (if applied to multiple programs).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70" grpId="0" autoUpdateAnimBg="0"/>
      <p:bldP spid="112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Generating a Blank Worksheet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7300" y="4495799"/>
            <a:ext cx="6629400" cy="2133601"/>
          </a:xfrm>
        </p:spPr>
        <p:txBody>
          <a:bodyPr/>
          <a:lstStyle/>
          <a:p>
            <a:pPr marL="234950" indent="-234950" eaLnBrk="1" hangingPunct="1"/>
            <a:r>
              <a:rPr lang="en-US" sz="2000" b="1" dirty="0"/>
              <a:t>*</a:t>
            </a:r>
            <a:r>
              <a:rPr lang="en-US" sz="2000" b="1" u="sng" dirty="0"/>
              <a:t>Tip</a:t>
            </a:r>
            <a:r>
              <a:rPr lang="en-US" sz="2000" b="1" dirty="0"/>
              <a:t>:</a:t>
            </a:r>
            <a:r>
              <a:rPr lang="en-US" sz="2000" dirty="0"/>
              <a:t> To compile worksheets that include each PSN on your report, export your raw data and set up a workbook in Excel.</a:t>
            </a:r>
          </a:p>
          <a:p>
            <a:pPr marL="234950" indent="-234950" eaLnBrk="1" hangingPunct="1"/>
            <a:endParaRPr lang="en-US" sz="2000" u="sng" dirty="0"/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/>
            <a:r>
              <a:rPr lang="en-US" sz="2000" dirty="0"/>
              <a:t>Select your district and building.</a:t>
            </a:r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Export to Excel</a:t>
            </a:r>
            <a:r>
              <a:rPr lang="en-US" sz="2000" dirty="0"/>
              <a:t>, then save your worksheet.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7300" y="1978210"/>
            <a:ext cx="6629400" cy="219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18233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4B75-A321-42E5-82F5-ED00388A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Expenditure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8585-5B88-489F-A4E8-59102F96B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District</a:t>
            </a:r>
          </a:p>
          <a:p>
            <a:r>
              <a:rPr lang="en-US" dirty="0"/>
              <a:t>Select Building</a:t>
            </a:r>
          </a:p>
          <a:p>
            <a:r>
              <a:rPr lang="en-US" dirty="0"/>
              <a:t>Select PSN</a:t>
            </a:r>
          </a:p>
          <a:p>
            <a:r>
              <a:rPr lang="en-US" dirty="0"/>
              <a:t>Select Function/Obj code</a:t>
            </a:r>
          </a:p>
          <a:p>
            <a:r>
              <a:rPr lang="en-US" dirty="0"/>
              <a:t>Enter funds expended</a:t>
            </a:r>
          </a:p>
          <a:p>
            <a:r>
              <a:rPr lang="en-US" dirty="0"/>
              <a:t>Make a note</a:t>
            </a:r>
          </a:p>
          <a:p>
            <a:r>
              <a:rPr lang="en-US" dirty="0"/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1272077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Entering Expenditure Records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20980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 and building.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$</a:t>
            </a:r>
            <a:r>
              <a:rPr lang="en-US" sz="2000" dirty="0"/>
              <a:t>] button to enter program expenditures.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Select a </a:t>
            </a:r>
            <a:r>
              <a:rPr lang="en-US" sz="2000" b="1" dirty="0">
                <a:cs typeface="Times New Roman" pitchFamily="18" charset="0"/>
              </a:rPr>
              <a:t>function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b="1" dirty="0">
                <a:cs typeface="Times New Roman" pitchFamily="18" charset="0"/>
              </a:rPr>
              <a:t>object code</a:t>
            </a:r>
            <a:r>
              <a:rPr lang="en-US" sz="2000" dirty="0">
                <a:cs typeface="Times New Roman" pitchFamily="18" charset="0"/>
              </a:rPr>
              <a:t>, then enter the </a:t>
            </a:r>
            <a:r>
              <a:rPr lang="en-US" sz="2000" b="1" dirty="0">
                <a:cs typeface="Times New Roman" pitchFamily="18" charset="0"/>
              </a:rPr>
              <a:t>dollars</a:t>
            </a:r>
            <a:r>
              <a:rPr lang="en-US" sz="2000" dirty="0">
                <a:cs typeface="Times New Roman" pitchFamily="18" charset="0"/>
              </a:rPr>
              <a:t> that were applied to the program from each of the four funding sources.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6300" y="3886200"/>
            <a:ext cx="7391399" cy="262089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41593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Distribution Tables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3810000" cy="3429000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Allow you to spread the cost of an expenditure across multiple PSNs.</a:t>
            </a:r>
          </a:p>
          <a:p>
            <a:pPr marL="234950" indent="-234950" eaLnBrk="1" hangingPunct="1">
              <a:lnSpc>
                <a:spcPct val="90000"/>
              </a:lnSpc>
            </a:pPr>
            <a:endParaRPr lang="en-US" sz="800" dirty="0"/>
          </a:p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Distributing a single teacher’s salary across multiple programs.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“Bundling” travel time to apply to many PSNs.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Claiming maintenance costs for several classrooms.</a:t>
            </a:r>
          </a:p>
        </p:txBody>
      </p:sp>
      <p:graphicFrame>
        <p:nvGraphicFramePr>
          <p:cNvPr id="1643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2499"/>
              </p:ext>
            </p:extLst>
          </p:nvPr>
        </p:nvGraphicFramePr>
        <p:xfrm>
          <a:off x="4648200" y="2057400"/>
          <a:ext cx="3657600" cy="27432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4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Distribution Table: “Travel”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PSN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Amount to Report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07703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14038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17755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50%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762000" y="5058251"/>
            <a:ext cx="7543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Distribution Tables</a:t>
            </a:r>
            <a:r>
              <a:rPr lang="en-US" sz="2000" dirty="0"/>
              <a:t>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Select your district and building.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check boxes to include programs, then name and save the table.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000" dirty="0"/>
              <a:t>  CTEIS will divide expenditure entries in the table across the PSNs included, weighted based on your chosen settings.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bldLvl="2" autoUpdateAnimBg="0"/>
      <p:bldP spid="1643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18802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26077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Run Expenditure Validation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12950"/>
            <a:ext cx="3657600" cy="210185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Review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VALIDATE</a:t>
            </a:r>
            <a:r>
              <a:rPr lang="en-US" sz="2000" dirty="0"/>
              <a:t>] button to review expenditure entries.</a:t>
            </a:r>
            <a:endParaRPr lang="en-US" sz="1800" dirty="0">
              <a:cs typeface="Times New Roman" pitchFamily="18" charset="0"/>
            </a:endParaRP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2133600"/>
            <a:ext cx="4449534" cy="11430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B288E0BD-41D6-43DF-8CCE-12FF359B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335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4950" indent="-234950" eaLnBrk="1" hangingPunct="1">
              <a:lnSpc>
                <a:spcPct val="90000"/>
              </a:lnSpc>
            </a:pPr>
            <a:r>
              <a:rPr lang="en-US" sz="2000" kern="0" dirty="0"/>
              <a:t>Filter your view by: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Removing labels from the header (Building, PSN, Category).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Dragging additional labels to the header row.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B7FC9C12-C921-49B4-A49A-CCD0E022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3957888"/>
            <a:ext cx="4449534" cy="236671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 autoUpdateAnimBg="0"/>
      <p:bldP spid="10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EC1B-09D3-4847-9FDA-761DD7F9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78F4FB-2599-4781-84A2-AAE0142CC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694064"/>
            <a:ext cx="7086600" cy="516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04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Completing Your Report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8600" cy="4343400"/>
          </a:xfrm>
        </p:spPr>
        <p:txBody>
          <a:bodyPr/>
          <a:lstStyle/>
          <a:p>
            <a:pPr marL="609600" indent="-609600" eaLnBrk="1" hangingPunct="1"/>
            <a:r>
              <a:rPr lang="en-US" sz="2400" dirty="0"/>
              <a:t>After all errors are cleared:</a:t>
            </a:r>
          </a:p>
          <a:p>
            <a:pPr marL="990600" lvl="1" indent="-533400" eaLnBrk="1" hangingPunct="1"/>
            <a:r>
              <a:rPr lang="en-US" sz="2000" dirty="0"/>
              <a:t>The </a:t>
            </a:r>
            <a:r>
              <a:rPr lang="en-US" sz="2000" b="1" dirty="0"/>
              <a:t>Complete</a:t>
            </a:r>
            <a:r>
              <a:rPr lang="en-US" sz="2000" dirty="0"/>
              <a:t> button becomes active.</a:t>
            </a:r>
          </a:p>
          <a:p>
            <a:pPr marL="990600" lvl="1" indent="-533400" eaLnBrk="1" hangingPunct="1"/>
            <a:endParaRPr lang="en-US" sz="2000" dirty="0"/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When a building is marked complete, the system attempts to E-mail your Fiscal Agency Authorized Official.</a:t>
            </a:r>
          </a:p>
          <a:p>
            <a:pPr marL="990600" lvl="1" indent="-533400" eaLnBrk="1" hangingPunct="1"/>
            <a:r>
              <a:rPr lang="en-US" sz="2000" dirty="0">
                <a:cs typeface="Times New Roman" pitchFamily="18" charset="0"/>
              </a:rPr>
              <a:t>Follow up by contacting your FA personally.</a:t>
            </a:r>
          </a:p>
          <a:p>
            <a:pPr marL="609600" indent="-609600" eaLnBrk="1" hangingPunct="1"/>
            <a:endParaRPr lang="en-US" sz="2400" dirty="0"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Export your report to an Excel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Submitting Your Report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46663"/>
            <a:ext cx="7772400" cy="3962400"/>
          </a:xfrm>
        </p:spPr>
        <p:txBody>
          <a:bodyPr/>
          <a:lstStyle/>
          <a:p>
            <a:pPr marL="234950" indent="-234950" eaLnBrk="1" hangingPunct="1"/>
            <a:r>
              <a:rPr lang="en-US" sz="2400" dirty="0"/>
              <a:t>Reports submitted at the building level are subject to a series of reviews:</a:t>
            </a:r>
          </a:p>
          <a:p>
            <a:pPr marL="234950" indent="-23495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Building Level → Fiscal Agent → </a:t>
            </a: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CEPD Administrator → OCTE</a:t>
            </a:r>
          </a:p>
          <a:p>
            <a:pPr marL="234950" indent="-234950" eaLnBrk="1" hangingPunct="1"/>
            <a:endParaRPr lang="en-US" sz="2400" dirty="0">
              <a:cs typeface="Times New Roman" pitchFamily="18" charset="0"/>
            </a:endParaRPr>
          </a:p>
          <a:p>
            <a:pPr marL="234950" indent="-234950" eaLnBrk="1" hangingPunct="1"/>
            <a:r>
              <a:rPr lang="en-US" sz="2400" dirty="0">
                <a:cs typeface="Times New Roman" pitchFamily="18" charset="0"/>
              </a:rPr>
              <a:t>Directions for Fiscal Agent and CEPD Administrator submissions are on the CTEIS Knowledge Base:</a:t>
            </a:r>
          </a:p>
          <a:p>
            <a:pPr marL="0" indent="0" algn="ctr" eaLnBrk="1" hangingPunct="1">
              <a:buNone/>
            </a:pPr>
            <a:r>
              <a:rPr lang="en-US" sz="2400" dirty="0">
                <a:cs typeface="Times New Roman" pitchFamily="18" charset="0"/>
                <a:hlinkClick r:id="rId2"/>
              </a:rPr>
              <a:t>support.cteis.com/Data-Entry/Expenditures</a:t>
            </a:r>
            <a:endParaRPr lang="en-US" sz="2400" dirty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Support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66887"/>
            <a:ext cx="396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Technical Help</a:t>
            </a:r>
          </a:p>
          <a:p>
            <a:pPr algn="ctr" eaLnBrk="1" hangingPunct="1"/>
            <a:r>
              <a:rPr lang="en-US" sz="2000" dirty="0"/>
              <a:t>I pushed a button, and nothing happened!</a:t>
            </a:r>
          </a:p>
          <a:p>
            <a:pPr algn="ctr" eaLnBrk="1" hangingPunct="1"/>
            <a:r>
              <a:rPr lang="en-US" sz="2000" dirty="0"/>
              <a:t>Why am I getting this error message?</a:t>
            </a:r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PTD Help Desk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cteis.help@PTDtechnology.com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(800) 203-0614 or (517) 333-9363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Ext. 128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66887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Policy Help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Where do I find my info?</a:t>
            </a:r>
          </a:p>
          <a:p>
            <a:pPr algn="ctr" eaLnBrk="1" hangingPunct="1"/>
            <a:r>
              <a:rPr lang="en-US" sz="2000" dirty="0"/>
              <a:t>How do I report a credit?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Joan Church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ChurchJ@michigan.gov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(517) 335-0360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95400" y="5805487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OCTE Website:   </a:t>
            </a:r>
            <a:r>
              <a:rPr lang="en-US" u="sng" dirty="0">
                <a:solidFill>
                  <a:schemeClr val="tx2"/>
                </a:solidFill>
                <a:hlinkClick r:id="rId2"/>
              </a:rPr>
              <a:t>http://www.michigan.gov/octe</a:t>
            </a:r>
            <a:endParaRPr lang="en-US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utoUpdateAnimBg="0" advAuto="0"/>
      <p:bldP spid="3079" grpId="0" uiExpand="1" build="p" autoUpdateAnimBg="0" advAuto="0"/>
      <p:bldP spid="308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1" y="3962401"/>
            <a:ext cx="3928248" cy="25165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Modern No. 20" pitchFamily="18" charset="0"/>
              </a:rPr>
              <a:t>Questions?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4572000" y="4114800"/>
            <a:ext cx="4343400" cy="2209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sz="16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1125" indent="-111125" algn="ctr" eaLnBrk="1" hangingPunct="1">
              <a:buFontTx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latin typeface="Modern No. 20" pitchFamily="18" charset="0"/>
              </a:rPr>
              <a:t>Don’t forget to fill out our Training Evaluation Form at</a:t>
            </a:r>
          </a:p>
          <a:p>
            <a:pPr algn="ctr" eaLnBrk="1" hangingPunct="1">
              <a:buFontTx/>
              <a:buNone/>
              <a:defRPr/>
            </a:pPr>
            <a:endParaRPr lang="en-US" sz="12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7475" indent="-117475" algn="ctr" eaLnBrk="1" hangingPunct="1">
              <a:buFontTx/>
              <a:buNone/>
              <a:defRPr/>
            </a:pP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support.cteis.com/Training/</a:t>
            </a:r>
            <a:b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</a:b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Registration-General-Info</a:t>
            </a:r>
            <a:endParaRPr lang="en-US" sz="2200" u="sng" kern="0" dirty="0">
              <a:solidFill>
                <a:schemeClr val="accent6"/>
              </a:solidFill>
              <a:latin typeface="Modern No. 20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05000" y="27432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Modern No. 20" pitchFamily="18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uiExpand="1" build="p" autoUpdateAnimBg="0" advAuto="100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5C84-5243-4E37-B556-4FF910B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All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EC3E2-A380-4080-8AEC-DDCD43DF10F1}"/>
              </a:ext>
            </a:extLst>
          </p:cNvPr>
          <p:cNvSpPr txBox="1"/>
          <p:nvPr/>
        </p:nvSpPr>
        <p:spPr>
          <a:xfrm>
            <a:off x="457200" y="2209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 requirement to expend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61a1 and 61b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Required Expenditures (75% of added cost of program)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Program Improvement 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Program Cost Determination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Feeds back into funding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Support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66887"/>
            <a:ext cx="396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Technical Help</a:t>
            </a:r>
          </a:p>
          <a:p>
            <a:pPr algn="ctr" eaLnBrk="1" hangingPunct="1"/>
            <a:r>
              <a:rPr lang="en-US" sz="2000" dirty="0"/>
              <a:t>I pushed a button, and nothing happened!</a:t>
            </a:r>
          </a:p>
          <a:p>
            <a:pPr algn="ctr" eaLnBrk="1" hangingPunct="1"/>
            <a:r>
              <a:rPr lang="en-US" sz="2000" dirty="0"/>
              <a:t>Why am I getting this error message?</a:t>
            </a:r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PTD Help Desk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cteis.help@PTDtechnology.com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(800) 203-0614 or (517) 333-9363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Ext. 128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66887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Policy Help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Where do I find my info?</a:t>
            </a:r>
          </a:p>
          <a:p>
            <a:pPr algn="ctr" eaLnBrk="1" hangingPunct="1"/>
            <a:r>
              <a:rPr lang="en-US" sz="2000" dirty="0"/>
              <a:t>How do I report a credit?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Joan Church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ChurchJ@michigan.gov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(517) 335-0360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95400" y="5805487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OCTE Website:   </a:t>
            </a:r>
            <a:r>
              <a:rPr lang="en-US" u="sng" dirty="0">
                <a:solidFill>
                  <a:schemeClr val="tx2"/>
                </a:solidFill>
                <a:hlinkClick r:id="rId2"/>
              </a:rPr>
              <a:t>http://www.michigan.gov/octe</a:t>
            </a:r>
            <a:endParaRPr lang="en-US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utoUpdateAnimBg="0" advAuto="0"/>
      <p:bldP spid="3079" grpId="0" uiExpand="1" build="p" autoUpdateAnimBg="0" advAuto="0"/>
      <p:bldP spid="30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OCTE Expenditures Guidance Workbooks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8700" y="2590800"/>
            <a:ext cx="7429500" cy="3124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Located on the CTEIS Knowledge Base:</a:t>
            </a:r>
            <a:br>
              <a:rPr lang="en-US" sz="2400" dirty="0"/>
            </a:br>
            <a:r>
              <a:rPr lang="en-US" sz="2200" dirty="0">
                <a:hlinkClick r:id="rId2"/>
              </a:rPr>
              <a:t>support.cteis.com/Data-Entry/Expenditures</a:t>
            </a:r>
            <a:endParaRPr lang="en-US" sz="22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Allowable expenditures.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Function/object code categories and descriptions.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Program improvement items.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Logging In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Make sure you have a MEIS account:</a:t>
            </a:r>
          </a:p>
          <a:p>
            <a:pPr lvl="1" eaLnBrk="1" hangingPunct="1">
              <a:defRPr/>
            </a:pPr>
            <a:r>
              <a:rPr lang="en-US" sz="2000" dirty="0">
                <a:hlinkClick r:id="rId2"/>
              </a:rPr>
              <a:t>https://mdoe.state.mi.us/meis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Your </a:t>
            </a:r>
            <a:r>
              <a:rPr lang="en-US" sz="2400" b="1" dirty="0"/>
              <a:t>Fiscal Agency Authorized Official</a:t>
            </a:r>
            <a:r>
              <a:rPr lang="en-US" sz="2400" dirty="0"/>
              <a:t> (Level 5 Official) will authorize your MEIS account for CTEIS.</a:t>
            </a:r>
          </a:p>
          <a:p>
            <a:pPr eaLnBrk="1" hangingPunct="1">
              <a:defRPr/>
            </a:pPr>
            <a:r>
              <a:rPr lang="en-US" sz="2400" dirty="0"/>
              <a:t>Navigate to </a:t>
            </a:r>
            <a:r>
              <a:rPr lang="en-US" sz="2400" dirty="0">
                <a:hlinkClick r:id="rId3"/>
              </a:rPr>
              <a:t>www.cteis.com</a:t>
            </a:r>
            <a:r>
              <a:rPr lang="en-US" sz="2400" dirty="0"/>
              <a:t> (or </a:t>
            </a:r>
            <a:r>
              <a:rPr lang="en-US" sz="2400" dirty="0">
                <a:hlinkClick r:id="rId4"/>
              </a:rPr>
              <a:t>train.cteis.com</a:t>
            </a:r>
            <a:r>
              <a:rPr lang="en-US" sz="2400" dirty="0"/>
              <a:t>).</a:t>
            </a:r>
          </a:p>
          <a:p>
            <a:pPr eaLnBrk="1" hangingPunct="1">
              <a:defRPr/>
            </a:pPr>
            <a:r>
              <a:rPr lang="en-US" sz="2400" dirty="0"/>
              <a:t>Enter your MEIS account username and password.</a:t>
            </a:r>
          </a:p>
          <a:p>
            <a:pPr eaLnBrk="1" hangingPunct="1">
              <a:defRPr/>
            </a:pPr>
            <a:r>
              <a:rPr lang="en-US" sz="2400" dirty="0"/>
              <a:t>Make sure your Level 5 Official has given you access to the </a:t>
            </a:r>
            <a:r>
              <a:rPr lang="en-US" sz="2400" b="1" dirty="0"/>
              <a:t>Data Entry</a:t>
            </a:r>
            <a:r>
              <a:rPr lang="en-US" sz="2400" dirty="0"/>
              <a:t> menu and the </a:t>
            </a:r>
            <a:r>
              <a:rPr lang="en-US" sz="2400" b="1" dirty="0"/>
              <a:t>Expenditures</a:t>
            </a:r>
            <a:r>
              <a:rPr lang="en-US" sz="2400" dirty="0"/>
              <a:t> module.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828800" y="1514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Is the Expenditures Report?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400" dirty="0"/>
              <a:t>Used to collect funds spent in support of state-approved CTE programs.</a:t>
            </a:r>
          </a:p>
          <a:p>
            <a:pPr lvl="1" eaLnBrk="1" hangingPunct="1"/>
            <a:r>
              <a:rPr lang="en-US" sz="2000" dirty="0"/>
              <a:t>Section 61a(1), 61b, 61c CTE Added Cost funds spent.</a:t>
            </a:r>
          </a:p>
          <a:p>
            <a:pPr lvl="1" eaLnBrk="1" hangingPunct="1"/>
            <a:r>
              <a:rPr lang="en-US" sz="2000" dirty="0"/>
              <a:t>Other funds spent – generally local funds; excludes Perkins funding.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68450" y="4083050"/>
            <a:ext cx="6101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Why Is This Report Important?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4800600"/>
            <a:ext cx="777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Captures the true cost of CTE programming.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Data is used annually to calculate Added Cost Factors for each CIP Code.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Required by legislation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4" grpId="0" autoUpdateAnimBg="0"/>
      <p:bldP spid="717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543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Information Do I Report?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73072"/>
            <a:ext cx="7772400" cy="4191000"/>
          </a:xfrm>
        </p:spPr>
        <p:txBody>
          <a:bodyPr/>
          <a:lstStyle/>
          <a:p>
            <a:pPr marL="288925" indent="-288925" eaLnBrk="1" hangingPunct="1"/>
            <a:r>
              <a:rPr lang="en-US" sz="2800" dirty="0"/>
              <a:t>Expenditures should be reported only for state-approved CTE programs for which enrollments were reported.</a:t>
            </a:r>
          </a:p>
          <a:p>
            <a:pPr marL="746125" lvl="1" indent="-346075" eaLnBrk="1" hangingPunct="1"/>
            <a:r>
              <a:rPr lang="en-US" dirty="0"/>
              <a:t>How do I know they are approved?</a:t>
            </a:r>
          </a:p>
          <a:p>
            <a:pPr lvl="2" indent="-285750" eaLnBrk="1" hangingPunct="1"/>
            <a:r>
              <a:rPr lang="en-US" dirty="0"/>
              <a:t>The classes contained enrolled students.</a:t>
            </a:r>
          </a:p>
          <a:p>
            <a:pPr lvl="2" indent="-285750" eaLnBrk="1" hangingPunct="1"/>
            <a:r>
              <a:rPr lang="en-US" dirty="0"/>
              <a:t>The enrollments were reported on the Spring Enrollment Report.</a:t>
            </a:r>
          </a:p>
          <a:p>
            <a:pPr lvl="2" indent="-285750" eaLnBrk="1" hangingPunct="1"/>
            <a:r>
              <a:rPr lang="en-US" dirty="0"/>
              <a:t>The programs appear within your Expenditures grid.</a:t>
            </a:r>
          </a:p>
          <a:p>
            <a:pPr marL="609600" indent="-609600" eaLnBrk="1" hangingPunct="1"/>
            <a:endParaRPr lang="en-US" sz="2400" dirty="0"/>
          </a:p>
          <a:p>
            <a:pPr marL="288925" indent="-288925" eaLnBrk="1" hangingPunct="1"/>
            <a:r>
              <a:rPr lang="en-US" sz="2800" dirty="0"/>
              <a:t>Expenditures are reported for individual programs within each of your buildings.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CTEIS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007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ECB4CB670F349B8DEB7DBCC547AC0" ma:contentTypeVersion="10" ma:contentTypeDescription="Create a new document." ma:contentTypeScope="" ma:versionID="b0770196904c139441037bc0eb9c67f3">
  <xsd:schema xmlns:xsd="http://www.w3.org/2001/XMLSchema" xmlns:xs="http://www.w3.org/2001/XMLSchema" xmlns:p="http://schemas.microsoft.com/office/2006/metadata/properties" xmlns:ns2="a51d8434-7a52-4372-b4c0-916fbd8807d6" targetNamespace="http://schemas.microsoft.com/office/2006/metadata/properties" ma:root="true" ma:fieldsID="4271ce55e44490d7559eeace9e3363db" ns2:_="">
    <xsd:import namespace="a51d8434-7a52-4372-b4c0-916fbd880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d8434-7a52-4372-b4c0-916fbd880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23AF7B-EAA4-49AD-B2B0-F5C7B394D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1d8434-7a52-4372-b4c0-916fbd880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A7837E-B065-463F-AFBE-2156E5435623}">
  <ds:schemaRefs>
    <ds:schemaRef ds:uri="http://purl.org/dc/terms/"/>
    <ds:schemaRef ds:uri="a51d8434-7a52-4372-b4c0-916fbd8807d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8F355C-F92A-4EEC-B5F1-6BAA9903EB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1133</Words>
  <Application>Microsoft Office PowerPoint</Application>
  <PresentationFormat>On-screen Show (4:3)</PresentationFormat>
  <Paragraphs>211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Georgia</vt:lpstr>
      <vt:lpstr>Modern No. 20</vt:lpstr>
      <vt:lpstr>Times New Roman</vt:lpstr>
      <vt:lpstr>Wingdings 2</vt:lpstr>
      <vt:lpstr>Default Design</vt:lpstr>
      <vt:lpstr>PowerPoint Presentation</vt:lpstr>
      <vt:lpstr>Expenditures</vt:lpstr>
      <vt:lpstr>Report All Expenditures</vt:lpstr>
      <vt:lpstr>Support</vt:lpstr>
      <vt:lpstr>OCTE Expenditures Guidance Workbooks</vt:lpstr>
      <vt:lpstr>Logging In</vt:lpstr>
      <vt:lpstr>What Is the Expenditures Report?</vt:lpstr>
      <vt:lpstr>The 4-Step Process</vt:lpstr>
      <vt:lpstr>What Information Do I Report?</vt:lpstr>
      <vt:lpstr>Collecting Expenditure Information</vt:lpstr>
      <vt:lpstr>Generating a Blank Worksheet</vt:lpstr>
      <vt:lpstr>The 4-Step Process</vt:lpstr>
      <vt:lpstr>Enter Expenditure Records</vt:lpstr>
      <vt:lpstr>Entering Expenditure Records</vt:lpstr>
      <vt:lpstr>The 4-Step Process</vt:lpstr>
      <vt:lpstr>Distribution Tables</vt:lpstr>
      <vt:lpstr>The 4-Step Process</vt:lpstr>
      <vt:lpstr>The 4-Step Process</vt:lpstr>
      <vt:lpstr>Run Expenditure Validation</vt:lpstr>
      <vt:lpstr>Completing Your Report</vt:lpstr>
      <vt:lpstr>Submitting Your Report</vt:lpstr>
      <vt:lpstr>Support</vt:lpstr>
      <vt:lpstr>Questions?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</dc:creator>
  <cp:lastModifiedBy>Doug Wiesner</cp:lastModifiedBy>
  <cp:revision>165</cp:revision>
  <dcterms:created xsi:type="dcterms:W3CDTF">2011-09-30T11:45:47Z</dcterms:created>
  <dcterms:modified xsi:type="dcterms:W3CDTF">2021-09-30T12:12:51Z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0x010100D98ECB4CB670F349B8DEB7DBCC547AC0</vt:lpwstr>
  </property>
</Properties>
</file>