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380" r:id="rId4"/>
    <p:sldId id="382" r:id="rId5"/>
    <p:sldId id="381" r:id="rId6"/>
    <p:sldId id="383" r:id="rId7"/>
    <p:sldId id="364" r:id="rId8"/>
    <p:sldId id="384" r:id="rId9"/>
    <p:sldId id="331" r:id="rId10"/>
    <p:sldId id="394" r:id="rId11"/>
    <p:sldId id="298" r:id="rId12"/>
    <p:sldId id="346" r:id="rId13"/>
    <p:sldId id="389" r:id="rId14"/>
    <p:sldId id="385" r:id="rId15"/>
    <p:sldId id="336" r:id="rId16"/>
    <p:sldId id="320" r:id="rId17"/>
    <p:sldId id="337" r:id="rId18"/>
    <p:sldId id="387" r:id="rId19"/>
    <p:sldId id="386" r:id="rId20"/>
    <p:sldId id="338" r:id="rId21"/>
    <p:sldId id="388" r:id="rId22"/>
    <p:sldId id="390" r:id="rId23"/>
    <p:sldId id="378" r:id="rId24"/>
    <p:sldId id="379" r:id="rId25"/>
    <p:sldId id="391" r:id="rId26"/>
    <p:sldId id="392" r:id="rId27"/>
    <p:sldId id="393" r:id="rId28"/>
    <p:sldId id="332" r:id="rId29"/>
    <p:sldId id="323" r:id="rId30"/>
    <p:sldId id="259" r:id="rId31"/>
    <p:sldId id="333" r:id="rId32"/>
    <p:sldId id="257" r:id="rId33"/>
    <p:sldId id="274" r:id="rId34"/>
    <p:sldId id="376" r:id="rId35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E8400"/>
    <a:srgbClr val="FF9900"/>
    <a:srgbClr val="FF6699"/>
    <a:srgbClr val="996600"/>
    <a:srgbClr val="FF99CC"/>
    <a:srgbClr val="FFCCFF"/>
    <a:srgbClr val="FF99FF"/>
    <a:srgbClr val="66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35C19-A9F9-4754-8A2A-C7AA0C942633}" v="627" dt="2021-09-16T12:39:37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3" autoAdjust="0"/>
    <p:restoredTop sz="97839" autoAdjust="0"/>
  </p:normalViewPr>
  <p:slideViewPr>
    <p:cSldViewPr>
      <p:cViewPr varScale="1">
        <p:scale>
          <a:sx n="77" d="100"/>
          <a:sy n="77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48" y="-90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4E98A97-455A-4C4F-8B04-02BB0626D02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EBEF52-2F76-4542-BCB6-A37331BA8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9" y="2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711B8-2FC1-4BA6-A90F-56F0EDB7D7A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2" y="4421190"/>
            <a:ext cx="5643563" cy="4189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9" y="8842376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2847-B439-4F57-9939-BD04301E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2847-B439-4F57-9939-BD04301E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7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F1B3-CA8C-4B9A-B9A2-BC73ACF0C4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4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AF1B3-CA8C-4B9A-B9A2-BC73ACF0C4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5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1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3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4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8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8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D65C8-FA7D-4B16-AB76-2A1A10D9EC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CEFC6-1402-4482-AF36-DCF478516B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oct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cteis.com/Training/Registration-General-Info/CTEIS-Training-Evalua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artinezJ9@michigan.gov?subject=CTEIS%20Listser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igan.gov/documents/mde/46.0000_Construction_732176_7.xlsx" TargetMode="External"/><Relationship Id="rId3" Type="http://schemas.openxmlformats.org/officeDocument/2006/relationships/hyperlink" Target="https://www.michigan.gov/documents/mde/51.0000_Health_Sciences_2_732189_7.xlsx" TargetMode="External"/><Relationship Id="rId7" Type="http://schemas.openxmlformats.org/officeDocument/2006/relationships/hyperlink" Target="https://www.michigan.gov/documents/mde/46.0301_Electrical_732183_7.xlsx" TargetMode="External"/><Relationship Id="rId2" Type="http://schemas.openxmlformats.org/officeDocument/2006/relationships/hyperlink" Target="https://www.michigan.gov/documents/mde/12.0400_Cosmetology_2_732181_7.xls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ichigan.gov/documents/mde/47.0604_Automotive_Technology_2_732178_7.xlsx" TargetMode="External"/><Relationship Id="rId5" Type="http://schemas.openxmlformats.org/officeDocument/2006/relationships/hyperlink" Target="https://www.michigan.gov/documents/mde/52.0299_Business_732179_7.xlsx" TargetMode="External"/><Relationship Id="rId4" Type="http://schemas.openxmlformats.org/officeDocument/2006/relationships/hyperlink" Target="https://www.michigan.gov/documents/mde/13.0000__Education_General_732191_7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447800"/>
            <a:ext cx="4953000" cy="1828800"/>
          </a:xfrm>
          <a:gradFill flip="none" rotWithShape="1">
            <a:gsLst>
              <a:gs pos="0">
                <a:srgbClr val="2CAFFD">
                  <a:shade val="30000"/>
                  <a:satMod val="115000"/>
                </a:srgbClr>
              </a:gs>
              <a:gs pos="50000">
                <a:srgbClr val="2CAFFD">
                  <a:shade val="67500"/>
                  <a:satMod val="115000"/>
                </a:srgbClr>
              </a:gs>
              <a:gs pos="100000">
                <a:srgbClr val="2CAFFD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 anchorCtr="1"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Fall Data Entry</a:t>
            </a:r>
            <a:b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for the Spring Enrollment Report</a:t>
            </a:r>
            <a:endParaRPr lang="en-US" sz="3200" dirty="0">
              <a:solidFill>
                <a:schemeClr val="bg1"/>
              </a:solidFill>
              <a:latin typeface="Georgia" pitchFamily="18" charset="0"/>
              <a:cs typeface="Arabic Typesetting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E84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3" y="1447800"/>
            <a:ext cx="2798334" cy="20987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86200" y="3200400"/>
            <a:ext cx="4953000" cy="2667000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Presented by</a:t>
            </a:r>
          </a:p>
          <a:p>
            <a:pPr marL="118872" indent="0" algn="ctr">
              <a:buNone/>
            </a:pPr>
            <a:endParaRPr lang="en-US" sz="1200" dirty="0">
              <a:latin typeface="Modern No. 20" pitchFamily="18" charset="0"/>
              <a:cs typeface="Arabic Typesetting" pitchFamily="66" charset="-78"/>
            </a:endParaRP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PTD Technology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3001 Coolidge Road Suite 403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East Lansing, MI 48823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3429"/>
            <a:ext cx="2278665" cy="10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EE02D-B577-43E3-B651-ED9BB822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 dirty="0"/>
              <a:t>CIP Codes Reporting by Competencies and PCCs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406A1-C714-4B90-94E5-70D4FA8B9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033" y="6689410"/>
            <a:ext cx="1905000" cy="457200"/>
          </a:xfrm>
        </p:spPr>
        <p:txBody>
          <a:bodyPr/>
          <a:lstStyle/>
          <a:p>
            <a:pPr>
              <a:defRPr/>
            </a:pPr>
            <a:fld id="{75E3C2E5-4912-4576-B68A-C6B337BC163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A730F-662B-4DE3-A0AD-9534563C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16" y="1874729"/>
            <a:ext cx="4529667" cy="4749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67F97-A79E-4E1A-90E5-7D537853FA86}"/>
              </a:ext>
            </a:extLst>
          </p:cNvPr>
          <p:cNvSpPr txBox="1"/>
          <p:nvPr/>
        </p:nvSpPr>
        <p:spPr>
          <a:xfrm>
            <a:off x="539706" y="2110432"/>
            <a:ext cx="176851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Example of Instructional Design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3AADB-A35C-4E6F-A105-288DD246A7B2}"/>
              </a:ext>
            </a:extLst>
          </p:cNvPr>
          <p:cNvSpPr txBox="1"/>
          <p:nvPr/>
        </p:nvSpPr>
        <p:spPr>
          <a:xfrm>
            <a:off x="6837883" y="4249317"/>
            <a:ext cx="2382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Forms available on support.cteis.com</a:t>
            </a:r>
          </a:p>
        </p:txBody>
      </p:sp>
    </p:spTree>
    <p:extLst>
      <p:ext uri="{BB962C8B-B14F-4D97-AF65-F5344CB8AC3E}">
        <p14:creationId xmlns:p14="http://schemas.microsoft.com/office/powerpoint/2010/main" val="397916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What Is The Report Process?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3352800" y="4419600"/>
            <a:ext cx="5715000" cy="2286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After entering your information: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400" dirty="0">
                <a:latin typeface="Modern No. 20" pitchFamily="18" charset="0"/>
              </a:rPr>
              <a:t>Verify and correct data as required.</a:t>
            </a:r>
            <a:endParaRPr lang="en-US" sz="20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400" dirty="0">
                <a:latin typeface="Modern No. 20" pitchFamily="18" charset="0"/>
              </a:rPr>
              <a:t>Review student segment profiles to ensure your students can become completers.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1828800"/>
            <a:ext cx="780256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Several types of data need to be entered into CTEIS: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Course data (using a provided instructional design form).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Verify class details, instructors, and segments.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Student data.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Enrollment data.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Grades.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4267200"/>
            <a:ext cx="2148840" cy="214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6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3197-9792-45F8-87AD-3B423D89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CTEIS.com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54F6-61CF-4630-8E1F-1361BAF0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MEIS account</a:t>
            </a:r>
          </a:p>
          <a:p>
            <a:pPr lvl="1"/>
            <a:r>
              <a:rPr lang="en-US" dirty="0"/>
              <a:t>Soon will need a </a:t>
            </a:r>
            <a:r>
              <a:rPr lang="en-US" dirty="0" err="1"/>
              <a:t>MiLogin</a:t>
            </a:r>
            <a:r>
              <a:rPr lang="en-US" dirty="0"/>
              <a:t> account</a:t>
            </a:r>
          </a:p>
          <a:p>
            <a:r>
              <a:rPr lang="en-US" dirty="0"/>
              <a:t>Get your FA to put you in</a:t>
            </a:r>
          </a:p>
          <a:p>
            <a:r>
              <a:rPr lang="en-US" dirty="0"/>
              <a:t>Get to work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9FCE0-13E4-4AEC-9444-3AD02EFF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5791200" cy="22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01A6-5B45-42DD-BE06-9C2EE79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dirty="0"/>
              <a:t>Manage Courses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Staff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Fall Course Collection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5488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203D755-EE99-4B34-9A0F-0626317C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Courses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594A6A-9183-495A-801B-5311BB49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1828800"/>
            <a:ext cx="784860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Use an instructional design form when entering courses.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Building reporters are </a:t>
            </a:r>
            <a:r>
              <a:rPr lang="en-US" u="sng" dirty="0">
                <a:latin typeface="Modern No. 20" pitchFamily="18" charset="0"/>
                <a:cs typeface="Arial" pitchFamily="34" charset="0"/>
              </a:rPr>
              <a:t>never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responsible for determining class details or segment information.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D9ECE0-11A3-4632-9AF4-64B9E837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49529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Look for the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 link.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Click on </a:t>
            </a:r>
            <a:r>
              <a:rPr lang="en-US" sz="2000" b="1" dirty="0">
                <a:latin typeface="Modern No. 20" pitchFamily="18" charset="0"/>
              </a:rPr>
              <a:t>Manage Courses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a new course section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individual course sections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course information</a:t>
            </a:r>
          </a:p>
          <a:p>
            <a:pPr marL="0" lvl="1" indent="-30956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Contracted Programs OA-OB  36000 00000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F9BD1-5C1F-4958-834D-7E4B146C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3429000"/>
            <a:ext cx="2441945" cy="218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7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2E46EA4-7FF4-4A73-8EBF-6F58DEB34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Staff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16851CD-7F79-452E-8B4F-D605502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The </a:t>
            </a:r>
            <a:r>
              <a:rPr lang="en-US" b="1" dirty="0">
                <a:latin typeface="Modern No. 20" pitchFamily="18" charset="0"/>
                <a:cs typeface="Arial" pitchFamily="34" charset="0"/>
              </a:rPr>
              <a:t>Manage Courses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screen also allows you to input staff members and link them to your courses.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Use the </a:t>
            </a:r>
            <a:r>
              <a:rPr lang="en-US" b="1" u="sng" dirty="0">
                <a:latin typeface="Modern No. 20" pitchFamily="18" charset="0"/>
                <a:cs typeface="Arial" pitchFamily="34" charset="0"/>
              </a:rPr>
              <a:t>Course Section Staff List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panel at the bottom of the screen.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30B0297-8C7D-4C6E-B82B-F611F27E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Staff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View staff records.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new staff records.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pre-existing staff records.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5F3C0-72EE-47CF-BFDA-CC6272B2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82" y="3810000"/>
            <a:ext cx="2440256" cy="218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1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B52F235-8996-4A9C-B060-18609C28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Mass Course Edits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DD9BB6-CF3B-43D9-959E-AF2820FD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Mass Course Edits allow you to update multiple records simultaneously.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3C07A-65FF-4BB3-A0E4-2A82DAC7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7000"/>
            <a:ext cx="518159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Mass Course Edits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fields you may mass edit include: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Beginning and ending dates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Semester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Virtual delivery mode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High school credits earned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College credits earned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You may also </a:t>
            </a:r>
            <a:r>
              <a:rPr lang="en-US" sz="2000" u="sng" dirty="0">
                <a:latin typeface="Modern No. 20" pitchFamily="18" charset="0"/>
              </a:rPr>
              <a:t>Mass Deactivate</a:t>
            </a:r>
            <a:r>
              <a:rPr lang="en-US" sz="2000" dirty="0">
                <a:latin typeface="Modern No. 20" pitchFamily="18" charset="0"/>
              </a:rPr>
              <a:t> courses using this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8E29-C850-4A11-AB94-CCF5AEF8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352" y="3195135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0F41-FC87-4F12-BD76-1FD40103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Imports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F53A-472D-4275-9CA1-50200B09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85257"/>
            <a:ext cx="8236907" cy="33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F438-2903-4D9B-8ACF-CBFBBB86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676400"/>
          </a:xfrm>
        </p:spPr>
        <p:txBody>
          <a:bodyPr/>
          <a:lstStyle/>
          <a:p>
            <a:r>
              <a:rPr lang="en-US" dirty="0"/>
              <a:t>Manage Students</a:t>
            </a:r>
          </a:p>
        </p:txBody>
      </p:sp>
    </p:spTree>
    <p:extLst>
      <p:ext uri="{BB962C8B-B14F-4D97-AF65-F5344CB8AC3E}">
        <p14:creationId xmlns:p14="http://schemas.microsoft.com/office/powerpoint/2010/main" val="169687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C1ECC12-1D1A-49A6-8C19-DF1EE940F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547C6B-F729-4B61-B8BC-D61DB751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It is extremely important that this information is entered correctly as it is used to: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Update MSDS supplemental data.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Allow Follow-Up reporters to contact students.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F8260-760F-4E52-9EEE-A0B2311F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18159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Students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From this screen,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new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/ Review pre-existing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View student enrollment history and segment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AD72F-5392-4E19-8F52-67748A6F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733800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3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1FD7-A272-4C37-A14B-2DC5584F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ADD9-46B4-4CAB-9568-92A1602A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OCTE data Updates</a:t>
            </a:r>
          </a:p>
          <a:p>
            <a:pPr lvl="1"/>
            <a:r>
              <a:rPr lang="en-US" dirty="0"/>
              <a:t>Valerie Milton, Ph. D. (nee Felder)</a:t>
            </a:r>
          </a:p>
          <a:p>
            <a:pPr lvl="2"/>
            <a:r>
              <a:rPr lang="en-US" dirty="0"/>
              <a:t>Project Monitor – CTEIS</a:t>
            </a:r>
          </a:p>
          <a:p>
            <a:pPr lvl="2"/>
            <a:r>
              <a:rPr lang="en-US" dirty="0"/>
              <a:t>MDE - OCTE</a:t>
            </a:r>
          </a:p>
          <a:p>
            <a:r>
              <a:rPr lang="en-US" dirty="0"/>
              <a:t>Fall Enrollment Data Entry</a:t>
            </a:r>
          </a:p>
          <a:p>
            <a:pPr lvl="1"/>
            <a:r>
              <a:rPr lang="en-US" dirty="0"/>
              <a:t>Doug Wiesner, Ph. D. </a:t>
            </a:r>
          </a:p>
          <a:p>
            <a:pPr lvl="2"/>
            <a:r>
              <a:rPr lang="en-US" dirty="0"/>
              <a:t>Project Manager for CTEIS</a:t>
            </a:r>
          </a:p>
          <a:p>
            <a:pPr lvl="2"/>
            <a:r>
              <a:rPr lang="en-US" dirty="0"/>
              <a:t>PTD Technology</a:t>
            </a:r>
          </a:p>
        </p:txBody>
      </p:sp>
    </p:spTree>
    <p:extLst>
      <p:ext uri="{BB962C8B-B14F-4D97-AF65-F5344CB8AC3E}">
        <p14:creationId xmlns:p14="http://schemas.microsoft.com/office/powerpoint/2010/main" val="286404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560AC5-8428-4CF5-860F-81CF1E08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324600" cy="43910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68D572-F5D2-41FD-B813-70F30B309987}"/>
              </a:ext>
            </a:extLst>
          </p:cNvPr>
          <p:cNvSpPr/>
          <p:nvPr/>
        </p:nvSpPr>
        <p:spPr>
          <a:xfrm>
            <a:off x="1447800" y="2971800"/>
            <a:ext cx="762000" cy="279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984B3-CEF5-4996-B255-A75AA89D83DD}"/>
              </a:ext>
            </a:extLst>
          </p:cNvPr>
          <p:cNvSpPr/>
          <p:nvPr/>
        </p:nvSpPr>
        <p:spPr>
          <a:xfrm>
            <a:off x="2362200" y="2971800"/>
            <a:ext cx="304800" cy="279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E82-2910-4874-89DC-51C7DE43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dirty="0"/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355294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1F69F1-E005-4B9B-82D1-E6E71BFAF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Enrollment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3EDB9-935F-450E-B808-DF6261B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CTEIS offers a variety of tools to help you manage your student enrollments.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78AD8-E02D-4C1B-8FBF-99AEF11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518159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Enrollment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 take a variety of actions: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Enroll students in courses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student enrollment information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/ transfer enrolled students from one class to another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Print a class list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Input student grades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Check the segments students are enrolled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D05DF-D44C-430A-95CE-5496BD02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038600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16C411-759C-4853-A7DE-11EB188A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2449285" cy="23739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8ED4F2E2-D898-4054-B2F2-A5876082B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Enter Grades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0DDCC92-DC42-4B50-8E04-AB3FACAD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752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If your school uses a grade point system rather than letter codes, use the conversion chart within the instructional guide.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685D1BA-7479-49B5-A560-2154BCCD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67000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Students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Locate and select the student you wish to enter grades for.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Locate the “Current Enrollment” panel.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Select a grade from the drop-down menu.</a:t>
            </a:r>
          </a:p>
          <a:p>
            <a:pPr marL="30163" lvl="1" indent="0"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800" b="1" u="sng" dirty="0">
                <a:latin typeface="Modern No. 20" pitchFamily="18" charset="0"/>
              </a:rPr>
              <a:t>OR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Enrollment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Select the course and student you wish to enter grades for.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Click “Edit;” enter a grade within the “</a:t>
            </a:r>
            <a:r>
              <a:rPr lang="en-US" sz="2000" dirty="0" err="1">
                <a:latin typeface="Modern No. 20" pitchFamily="18" charset="0"/>
              </a:rPr>
              <a:t>LetterGrade</a:t>
            </a:r>
            <a:r>
              <a:rPr lang="en-US" sz="2000" dirty="0">
                <a:latin typeface="Modern No. 20" pitchFamily="18" charset="0"/>
              </a:rPr>
              <a:t>” column and click “Update.”</a:t>
            </a:r>
          </a:p>
        </p:txBody>
      </p:sp>
    </p:spTree>
    <p:extLst>
      <p:ext uri="{BB962C8B-B14F-4D97-AF65-F5344CB8AC3E}">
        <p14:creationId xmlns:p14="http://schemas.microsoft.com/office/powerpoint/2010/main" val="27911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CA60-A5CD-4BF7-B3F5-03C9897B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/>
              <a:t>Enrollment Imports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Support.CTEIS.Com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13DA-A002-4570-80CC-E4C74849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2000"/>
            <a:ext cx="7772400" cy="1143000"/>
          </a:xfrm>
        </p:spPr>
        <p:txBody>
          <a:bodyPr/>
          <a:lstStyle/>
          <a:p>
            <a:r>
              <a:rPr lang="en-US" dirty="0"/>
              <a:t>Work Based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397A0-73CF-4B16-A401-3E2E4297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505200" cy="2557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E2777-DC6D-43BB-8896-693606F9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67200"/>
            <a:ext cx="4433887" cy="2455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29F1F-BB26-439A-B9B7-4CF43FA7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12" y="2162223"/>
            <a:ext cx="4433887" cy="128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A579AE-A562-4F14-812B-E0BCFC9840D5}"/>
              </a:ext>
            </a:extLst>
          </p:cNvPr>
          <p:cNvSpPr txBox="1"/>
          <p:nvPr/>
        </p:nvSpPr>
        <p:spPr>
          <a:xfrm>
            <a:off x="6172200" y="4710171"/>
            <a:ext cx="2026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421404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5B1-4989-4247-B470-198E8891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0"/>
            <a:ext cx="7772400" cy="1143000"/>
          </a:xfrm>
        </p:spPr>
        <p:txBody>
          <a:bodyPr/>
          <a:lstStyle/>
          <a:p>
            <a:r>
              <a:rPr lang="en-US" dirty="0"/>
              <a:t>Manage Credentials</a:t>
            </a:r>
            <a:br>
              <a:rPr lang="en-US" dirty="0"/>
            </a:br>
            <a:r>
              <a:rPr lang="en-US" sz="2800" dirty="0"/>
              <a:t>required for 5S1 CPI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24733-2B56-4C2E-AC49-91230F412F96}"/>
              </a:ext>
            </a:extLst>
          </p:cNvPr>
          <p:cNvSpPr txBox="1"/>
          <p:nvPr/>
        </p:nvSpPr>
        <p:spPr>
          <a:xfrm>
            <a:off x="3886200" y="4343400"/>
            <a:ext cx="2026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108961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5247BD9-2637-4F13-980A-D166D56A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Building Reports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CDEFE6-4047-4261-9A9C-D2236BAE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24050"/>
            <a:ext cx="43434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Program Enrollment History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the historical information of all students enrolled within a selected program.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Includes segment profiles and assessment scores.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F11E7E3-A78B-4979-8166-AD586804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886200"/>
            <a:ext cx="4686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1800" b="1" dirty="0">
                <a:latin typeface="Modern No. 20" pitchFamily="18" charset="0"/>
              </a:rPr>
              <a:t> Building Reports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Modern No. 20" pitchFamily="18" charset="0"/>
              </a:rPr>
              <a:t>Program/Student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 that: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students have been enrolled into the correct courses for the current year.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D081C-275E-4105-A81D-6203E0E6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0" y="2667000"/>
            <a:ext cx="4163020" cy="2819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48645-140C-40BB-882F-B32F5D86B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63923"/>
            <a:ext cx="2856639" cy="550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23983B3-55AF-4542-B1C5-F07F79254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9" y="5638800"/>
            <a:ext cx="83049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courses offer the 12 segments required for your students to become completers.</a:t>
            </a:r>
          </a:p>
        </p:txBody>
      </p:sp>
    </p:spTree>
    <p:extLst>
      <p:ext uri="{BB962C8B-B14F-4D97-AF65-F5344CB8AC3E}">
        <p14:creationId xmlns:p14="http://schemas.microsoft.com/office/powerpoint/2010/main" val="39460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 bldLvl="2"/>
      <p:bldP spid="15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Validate Enrollment Data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0524" y="1771650"/>
            <a:ext cx="8220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Run validation early and frequently to alert yourself to student data issues that may take time to resolve, and to also gain access to helpful reports.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404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Go to </a:t>
            </a:r>
            <a:r>
              <a:rPr lang="en-US" sz="2200" b="1" dirty="0">
                <a:latin typeface="Modern No. 20" pitchFamily="18" charset="0"/>
              </a:rPr>
              <a:t>Data Entry</a:t>
            </a:r>
            <a:r>
              <a:rPr lang="en-US" sz="2200" dirty="0">
                <a:latin typeface="Modern No. 20" pitchFamily="18" charset="0"/>
              </a:rPr>
              <a:t> </a:t>
            </a:r>
            <a:r>
              <a:rPr lang="en-US" sz="1600" dirty="0">
                <a:latin typeface="Modern No. 20" pitchFamily="18" charset="0"/>
                <a:sym typeface="Wingdings"/>
              </a:rPr>
              <a:t></a:t>
            </a:r>
            <a:r>
              <a:rPr lang="en-US" sz="2200" b="1" dirty="0">
                <a:latin typeface="Modern No. 20" pitchFamily="18" charset="0"/>
              </a:rPr>
              <a:t> Enrollment Completion</a:t>
            </a:r>
            <a:r>
              <a:rPr lang="en-US" sz="22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Indicate the year you wish to run the validation for.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Click the </a:t>
            </a:r>
            <a:r>
              <a:rPr lang="en-US" sz="2200" u="sng" dirty="0">
                <a:latin typeface="Modern No. 20" pitchFamily="18" charset="0"/>
              </a:rPr>
              <a:t>Validate</a:t>
            </a:r>
            <a:r>
              <a:rPr lang="en-US" sz="2200" dirty="0">
                <a:latin typeface="Modern No. 20" pitchFamily="18" charset="0"/>
              </a:rPr>
              <a:t> link to the left of the building name.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Review all warnings.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Correct all errors.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Print your summary enrollment reports.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71" y="3505200"/>
            <a:ext cx="4329429" cy="266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5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377"/>
            <a:ext cx="1316485" cy="5460423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Fall Reminders!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17638" y="1828800"/>
            <a:ext cx="72691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800" b="1" dirty="0">
                <a:latin typeface="Modern No. 20" pitchFamily="18" charset="0"/>
              </a:rPr>
              <a:t>Fall Course Collection – Due Sept. 23</a:t>
            </a:r>
          </a:p>
          <a:p>
            <a:pPr lvl="1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800" b="1" dirty="0">
                <a:latin typeface="Modern No. 20" pitchFamily="18" charset="0"/>
              </a:rPr>
              <a:t>Only Courses and Staff</a:t>
            </a:r>
          </a:p>
          <a:p>
            <a:pPr lvl="1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800" b="1" dirty="0">
                <a:latin typeface="Modern No. 20" pitchFamily="18" charset="0"/>
              </a:rPr>
              <a:t>Not Students, Enrollments, Segments, Competencies, WBL, Creds, </a:t>
            </a:r>
            <a:r>
              <a:rPr lang="en-US" sz="1800" b="1" dirty="0" err="1">
                <a:latin typeface="Modern No. 20" pitchFamily="18" charset="0"/>
              </a:rPr>
              <a:t>etc</a:t>
            </a:r>
            <a:endParaRPr lang="en-US" sz="1800" b="1" dirty="0">
              <a:latin typeface="Modern No. 20" pitchFamily="18" charset="0"/>
            </a:endParaRPr>
          </a:p>
          <a:p>
            <a:pPr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800" b="1" dirty="0">
                <a:latin typeface="Modern No. 20" pitchFamily="18" charset="0"/>
              </a:rPr>
              <a:t>All CTE Student enrolled – Due May 15</a:t>
            </a:r>
            <a:r>
              <a:rPr lang="en-US" sz="2800" b="1" baseline="30000" dirty="0">
                <a:latin typeface="Modern No. 20" pitchFamily="18" charset="0"/>
              </a:rPr>
              <a:t>th</a:t>
            </a:r>
            <a:endParaRPr lang="en-US" sz="2800" b="1" dirty="0">
              <a:latin typeface="Modern No. 20" pitchFamily="18" charset="0"/>
            </a:endParaRPr>
          </a:p>
          <a:p>
            <a:pPr lvl="1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800" b="1" dirty="0">
                <a:latin typeface="Modern No. 20" pitchFamily="18" charset="0"/>
              </a:rPr>
              <a:t>Enrolled once</a:t>
            </a:r>
          </a:p>
          <a:p>
            <a:pPr lvl="1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800" b="1" dirty="0">
                <a:latin typeface="Modern No. 20" pitchFamily="18" charset="0"/>
              </a:rPr>
              <a:t>Not Grades, segments, competencies, WBL, Creds.</a:t>
            </a:r>
          </a:p>
          <a:p>
            <a:pPr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800" b="1" dirty="0">
                <a:latin typeface="Modern No. 20" pitchFamily="18" charset="0"/>
              </a:rPr>
              <a:t>Final Enrollment Collection – Due June 16</a:t>
            </a:r>
            <a:r>
              <a:rPr lang="en-US" sz="2800" b="1" baseline="30000" dirty="0">
                <a:latin typeface="Modern No. 20" pitchFamily="18" charset="0"/>
              </a:rPr>
              <a:t>th</a:t>
            </a:r>
            <a:endParaRPr lang="en-US" sz="2800" b="1" dirty="0">
              <a:latin typeface="Modern No. 20" pitchFamily="18" charset="0"/>
            </a:endParaRPr>
          </a:p>
          <a:p>
            <a:pPr lvl="1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b="1" dirty="0">
                <a:latin typeface="Modern No. 20" pitchFamily="18" charset="0"/>
              </a:rPr>
              <a:t>Everything Due!  Courses, Students, Enrollments, WBL , Creds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CD2E-66B2-4854-B4BD-EE40CCA1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dirty="0"/>
              <a:t>OCTE Data Updates</a:t>
            </a:r>
          </a:p>
        </p:txBody>
      </p:sp>
    </p:spTree>
    <p:extLst>
      <p:ext uri="{BB962C8B-B14F-4D97-AF65-F5344CB8AC3E}">
        <p14:creationId xmlns:p14="http://schemas.microsoft.com/office/powerpoint/2010/main" val="322449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What Is CTE Enrollment Collection?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3276600"/>
            <a:ext cx="4114800" cy="3276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Important uses of your data: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8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Determines next year’s funding allocations.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Allows the state adhere to federal reporting requirements.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Updates student exit and completer status – segment verification is extremely important!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2286000"/>
            <a:ext cx="7802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The annual report required by OCTE that verifies your student, teacher, and class enrollment data.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81400"/>
            <a:ext cx="4191001" cy="2514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45B6FE1-CD9F-4046-8E53-E2F677E5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14800"/>
            <a:ext cx="17775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B1A1D11-C1F9-4D51-9E7E-D132A9D14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Support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17B6EC5-D4E9-46BA-88DA-682A670C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19287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u="sng" kern="0" dirty="0"/>
              <a:t>Technical Help</a:t>
            </a:r>
          </a:p>
          <a:p>
            <a:pPr algn="ctr" eaLnBrk="1" hangingPunct="1"/>
            <a:r>
              <a:rPr lang="en-US" sz="2000" kern="0" dirty="0"/>
              <a:t>I pushed a button and nothing happened!</a:t>
            </a:r>
          </a:p>
          <a:p>
            <a:pPr algn="ctr" eaLnBrk="1" hangingPunct="1"/>
            <a:r>
              <a:rPr lang="en-US" sz="2000" kern="0" dirty="0"/>
              <a:t>Why am I getting this error message?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>
              <a:buFontTx/>
              <a:buNone/>
            </a:pPr>
            <a:r>
              <a:rPr lang="en-US" sz="2000" kern="0" dirty="0"/>
              <a:t>PTD Help Desk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cteis.help@PTDtechnology.com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(800) 203-0614 or (517) 333-9363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Ext. 128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7EBDDE7-042D-4D1F-BB7B-47FF9AB8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19287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u="sng" kern="0" dirty="0"/>
              <a:t>Policy Help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/>
            <a:r>
              <a:rPr lang="en-US" sz="2000" kern="0" dirty="0"/>
              <a:t>Where do I find my info?</a:t>
            </a:r>
          </a:p>
          <a:p>
            <a:pPr algn="ctr" eaLnBrk="1" hangingPunct="1"/>
            <a:r>
              <a:rPr lang="en-US" sz="2000" kern="0" dirty="0"/>
              <a:t>How do I report a credit?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/>
            <a:endParaRPr lang="en-US" sz="2000" kern="0" dirty="0"/>
          </a:p>
          <a:p>
            <a:pPr algn="ctr" eaLnBrk="1" hangingPunct="1">
              <a:buFontTx/>
              <a:buNone/>
            </a:pPr>
            <a:r>
              <a:rPr lang="en-US" sz="2000" kern="0" dirty="0"/>
              <a:t>Joan Church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ChurchJ@michigan.gov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(517) 335-0360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5B6C572-565F-48B6-AA8A-B4FD1B79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207" y="6034087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OCTE Website:  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http://www.michigan.gov/octe</a:t>
            </a:r>
            <a:endParaRPr lang="en-US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 advAuto="0"/>
      <p:bldP spid="14" grpId="0" uiExpand="1" build="p" autoUpdateAnimBg="0" advAuto="0"/>
      <p:bldP spid="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1" y="3962401"/>
            <a:ext cx="3928248" cy="2516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dern No. 20" pitchFamily="18" charset="0"/>
              </a:rPr>
              <a:t>Questions?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8218" y="4114800"/>
            <a:ext cx="4084782" cy="2209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Modern No. 20" pitchFamily="18" charset="0"/>
            </a:endParaRPr>
          </a:p>
          <a:p>
            <a:pPr marL="111125" indent="-111125" algn="ctr" eaLnBrk="1" hangingPunct="1"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</a:rPr>
              <a:t>Don’t forget to fill out our Training Evaluation Form at</a:t>
            </a:r>
            <a:endParaRPr lang="en-US" sz="1200" dirty="0">
              <a:solidFill>
                <a:schemeClr val="bg1"/>
              </a:solidFill>
              <a:latin typeface="Modern No. 20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u="sng" dirty="0">
                <a:solidFill>
                  <a:schemeClr val="accent6"/>
                </a:solidFill>
                <a:latin typeface="Modern No. 20" pitchFamily="18" charset="0"/>
                <a:hlinkClick r:id="rId3"/>
              </a:rPr>
              <a:t>support.cteis.com</a:t>
            </a:r>
            <a:endParaRPr lang="en-US" u="sng" dirty="0">
              <a:solidFill>
                <a:schemeClr val="accent6"/>
              </a:solidFill>
              <a:latin typeface="Modern No. 20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5000" y="27432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odern No. 20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uiExpand="1" build="p" autoUpdateAnimBg="0" advAuto="1000"/>
      <p:bldP spid="2253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D159D-4D6F-4C84-A525-CFBCE40C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4" y="3048000"/>
            <a:ext cx="371864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6762EFD-3F10-48E3-A7DD-D47204921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CTEIS Updates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01AC06C-8DE5-46FF-A63C-D13CD25A0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4572000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Fall Data Entry: building reporters must enter courses and instructors into CTEIS by October 30, 2020.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New Programs Application is moving to the Grant Electronic Management System (GEMS).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The due date is still TBD.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New Work-Based Learning guides and training schedules will be published in the near future.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9239F1A-CCAC-46F9-871D-D967B73B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1752600"/>
            <a:ext cx="795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Join the CTEIS Listserv for continual updates: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e-mail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  <a:hlinkClick r:id="rId4"/>
              </a:rPr>
              <a:t>MartinezJ9@michigan.gov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6027-9C33-4F97-AB4F-D2FD746A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FEB1-A3DA-484F-B98C-CD3E3719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Fall Enrollment Data Entry</a:t>
            </a:r>
          </a:p>
          <a:p>
            <a:pPr lvl="1"/>
            <a:r>
              <a:rPr lang="en-US" dirty="0"/>
              <a:t>Preparation – Instructional Design</a:t>
            </a:r>
          </a:p>
          <a:p>
            <a:pPr lvl="1"/>
            <a:r>
              <a:rPr lang="en-US" dirty="0"/>
              <a:t>Courses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Complete Fall Data Course Review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Enrollments</a:t>
            </a:r>
          </a:p>
          <a:p>
            <a:pPr lvl="1"/>
            <a:r>
              <a:rPr lang="en-US" dirty="0"/>
              <a:t>Grades</a:t>
            </a:r>
          </a:p>
          <a:p>
            <a:pPr lvl="1"/>
            <a:r>
              <a:rPr lang="en-US" dirty="0"/>
              <a:t>Report Reviews</a:t>
            </a:r>
          </a:p>
          <a:p>
            <a:pPr lvl="1"/>
            <a:r>
              <a:rPr lang="en-US" dirty="0"/>
              <a:t>Spring Tasks Preview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24C5-B778-4794-B644-4953F596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2971800"/>
          </a:xfrm>
        </p:spPr>
        <p:txBody>
          <a:bodyPr/>
          <a:lstStyle/>
          <a:p>
            <a:r>
              <a:rPr lang="en-US" dirty="0"/>
              <a:t>Preparation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C00000"/>
                </a:solidFill>
              </a:rPr>
              <a:t>Proper Instructional Design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Maximize Student Progress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980028" y="1044714"/>
            <a:ext cx="3222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Terminology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4C021-6564-4A70-8C57-32F731B84C4C}"/>
              </a:ext>
            </a:extLst>
          </p:cNvPr>
          <p:cNvSpPr/>
          <p:nvPr/>
        </p:nvSpPr>
        <p:spPr>
          <a:xfrm>
            <a:off x="423672" y="1691717"/>
            <a:ext cx="3919728" cy="4980581"/>
          </a:xfrm>
          <a:prstGeom prst="rect">
            <a:avLst/>
          </a:prstGeom>
          <a:solidFill>
            <a:srgbClr val="FF9E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9B4C2-7411-4CCD-B570-0D0CCAE31CD5}"/>
              </a:ext>
            </a:extLst>
          </p:cNvPr>
          <p:cNvSpPr txBox="1"/>
          <p:nvPr/>
        </p:nvSpPr>
        <p:spPr>
          <a:xfrm>
            <a:off x="373519" y="1112191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Geographic/Building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C26C4F-DCE4-436E-81BF-33ED57871497}"/>
              </a:ext>
            </a:extLst>
          </p:cNvPr>
          <p:cNvSpPr txBox="1"/>
          <p:nvPr/>
        </p:nvSpPr>
        <p:spPr>
          <a:xfrm>
            <a:off x="566928" y="177100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CEPD – Career Education Planning District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E89D3D-5422-45E1-8BEA-DF716A6A84E4}"/>
              </a:ext>
            </a:extLst>
          </p:cNvPr>
          <p:cNvSpPr/>
          <p:nvPr/>
        </p:nvSpPr>
        <p:spPr>
          <a:xfrm>
            <a:off x="762000" y="2552152"/>
            <a:ext cx="3429000" cy="39248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FA  - Fiscal Agency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BA2C0C-5938-48D0-8960-2CE9502EE221}"/>
              </a:ext>
            </a:extLst>
          </p:cNvPr>
          <p:cNvSpPr/>
          <p:nvPr/>
        </p:nvSpPr>
        <p:spPr>
          <a:xfrm>
            <a:off x="990600" y="3064338"/>
            <a:ext cx="3048000" cy="32602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OA – Operating Agency </a:t>
            </a:r>
            <a:br>
              <a:rPr lang="en-US" sz="2000" dirty="0"/>
            </a:br>
            <a:r>
              <a:rPr lang="en-US" sz="2000" dirty="0"/>
              <a:t>(Operating Agency)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1E4A7B-A25A-4ECE-A387-F226FDF2DCF3}"/>
              </a:ext>
            </a:extLst>
          </p:cNvPr>
          <p:cNvSpPr/>
          <p:nvPr/>
        </p:nvSpPr>
        <p:spPr>
          <a:xfrm>
            <a:off x="1219200" y="4343400"/>
            <a:ext cx="25908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OB – Operating Building </a:t>
            </a:r>
            <a:br>
              <a:rPr lang="en-US" sz="2000" dirty="0"/>
            </a:br>
            <a:r>
              <a:rPr lang="en-US" sz="2000" dirty="0"/>
              <a:t>(Sending Building)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BB92A7-48FF-43CF-AD1C-B88E00430549}"/>
              </a:ext>
            </a:extLst>
          </p:cNvPr>
          <p:cNvSpPr/>
          <p:nvPr/>
        </p:nvSpPr>
        <p:spPr>
          <a:xfrm>
            <a:off x="4642104" y="1706843"/>
            <a:ext cx="4117022" cy="4950327"/>
          </a:xfrm>
          <a:prstGeom prst="rect">
            <a:avLst/>
          </a:prstGeom>
          <a:solidFill>
            <a:srgbClr val="FF9E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4256F-6CBE-4C48-9B8D-BC7A1CEBDE61}"/>
              </a:ext>
            </a:extLst>
          </p:cNvPr>
          <p:cNvSpPr txBox="1"/>
          <p:nvPr/>
        </p:nvSpPr>
        <p:spPr>
          <a:xfrm>
            <a:off x="4655959" y="114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Programming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9924D-5332-4258-B927-24C47487E64A}"/>
              </a:ext>
            </a:extLst>
          </p:cNvPr>
          <p:cNvSpPr txBox="1"/>
          <p:nvPr/>
        </p:nvSpPr>
        <p:spPr>
          <a:xfrm>
            <a:off x="4690872" y="1721363"/>
            <a:ext cx="3886200" cy="400110"/>
          </a:xfrm>
          <a:prstGeom prst="rect">
            <a:avLst/>
          </a:prstGeom>
          <a:solidFill>
            <a:srgbClr val="FF9E1D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Career Cluster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732191-6E80-4F5A-B3C5-E438ADBB1113}"/>
              </a:ext>
            </a:extLst>
          </p:cNvPr>
          <p:cNvSpPr/>
          <p:nvPr/>
        </p:nvSpPr>
        <p:spPr>
          <a:xfrm>
            <a:off x="4782312" y="2105216"/>
            <a:ext cx="3886200" cy="4371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CIP Code  - Classification of Instructional Programming Code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8104A-F572-4222-AA2A-7CE58C728224}"/>
              </a:ext>
            </a:extLst>
          </p:cNvPr>
          <p:cNvSpPr/>
          <p:nvPr/>
        </p:nvSpPr>
        <p:spPr>
          <a:xfrm>
            <a:off x="4896612" y="2819400"/>
            <a:ext cx="3637788" cy="35051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PSN – Program Serial Number (CIP Code in a building)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367D9B-18BC-404A-B7C6-76258D253EAE}"/>
              </a:ext>
            </a:extLst>
          </p:cNvPr>
          <p:cNvSpPr/>
          <p:nvPr/>
        </p:nvSpPr>
        <p:spPr>
          <a:xfrm>
            <a:off x="4953000" y="3505200"/>
            <a:ext cx="3429000" cy="274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/>
              <a:t>Program Type</a:t>
            </a:r>
            <a:br>
              <a:rPr lang="en-US" sz="2000" dirty="0"/>
            </a:br>
            <a:r>
              <a:rPr lang="en-US" sz="2000" dirty="0"/>
              <a:t>* Regular</a:t>
            </a:r>
          </a:p>
          <a:p>
            <a:r>
              <a:rPr lang="en-US" sz="2000" dirty="0"/>
              <a:t>* EMC – Early Middle College</a:t>
            </a:r>
          </a:p>
          <a:p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E7D43-6BCC-4AB4-A70A-FAB30C8569DE}"/>
              </a:ext>
            </a:extLst>
          </p:cNvPr>
          <p:cNvSpPr/>
          <p:nvPr/>
        </p:nvSpPr>
        <p:spPr>
          <a:xfrm>
            <a:off x="5105400" y="4572000"/>
            <a:ext cx="3048000" cy="15060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/>
              <a:t>CSC – Course Section 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CFD48-C969-4D51-AF27-3F81365F14F5}"/>
              </a:ext>
            </a:extLst>
          </p:cNvPr>
          <p:cNvSpPr/>
          <p:nvPr/>
        </p:nvSpPr>
        <p:spPr>
          <a:xfrm>
            <a:off x="5247132" y="5105400"/>
            <a:ext cx="275386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err="1"/>
              <a:t>SubSection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3CF84-B7CD-4BD7-B971-3801F0C5D14F}"/>
              </a:ext>
            </a:extLst>
          </p:cNvPr>
          <p:cNvSpPr/>
          <p:nvPr/>
        </p:nvSpPr>
        <p:spPr>
          <a:xfrm>
            <a:off x="5410200" y="5486400"/>
            <a:ext cx="2514600" cy="326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Segments/Competencies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18ED-8426-487E-9F39-A21DDF37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32D3F-9FE9-4C55-8454-78C1049B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Funding</a:t>
            </a:r>
          </a:p>
          <a:p>
            <a:r>
              <a:rPr lang="en-US" dirty="0"/>
              <a:t>Important for CPIs</a:t>
            </a:r>
          </a:p>
          <a:p>
            <a:r>
              <a:rPr lang="en-US" dirty="0"/>
              <a:t>PIV – Perkins IV Legislation</a:t>
            </a:r>
          </a:p>
          <a:p>
            <a:pPr lvl="1"/>
            <a:r>
              <a:rPr lang="en-US" dirty="0"/>
              <a:t>Segments : concentrator  &gt;8</a:t>
            </a:r>
          </a:p>
          <a:p>
            <a:r>
              <a:rPr lang="en-US" dirty="0"/>
              <a:t>PV – Perkins V Legislation</a:t>
            </a:r>
          </a:p>
          <a:p>
            <a:pPr lvl="1"/>
            <a:r>
              <a:rPr lang="en-US" dirty="0"/>
              <a:t>Competencies : concentrator 2 PCCs</a:t>
            </a:r>
          </a:p>
        </p:txBody>
      </p:sp>
    </p:spTree>
    <p:extLst>
      <p:ext uri="{BB962C8B-B14F-4D97-AF65-F5344CB8AC3E}">
        <p14:creationId xmlns:p14="http://schemas.microsoft.com/office/powerpoint/2010/main" val="237716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422D9A8B-E4D6-4FFF-A8BF-EA39C8EE5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Segment Profiles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EA6EBFC-B911-40E3-B6B7-DFCDF773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828800"/>
            <a:ext cx="3352800" cy="498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Courses deliver sets of segments to students.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Students receive a course grade.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If the course grade is a 2.0 or higher, the student receives credit for each segment within the course.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If multiple courses offer the same segment, the highest grade determines whether the segment is included or not.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D7514-6D70-4EB8-9581-5AC126D7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5141685" cy="396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69CFF-B409-4128-9C34-71460E08D029}"/>
              </a:ext>
            </a:extLst>
          </p:cNvPr>
          <p:cNvSpPr txBox="1"/>
          <p:nvPr/>
        </p:nvSpPr>
        <p:spPr>
          <a:xfrm>
            <a:off x="1162309" y="6324600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Forms available on Support.cteis.com</a:t>
            </a:r>
          </a:p>
        </p:txBody>
      </p:sp>
    </p:spTree>
    <p:extLst>
      <p:ext uri="{BB962C8B-B14F-4D97-AF65-F5344CB8AC3E}">
        <p14:creationId xmlns:p14="http://schemas.microsoft.com/office/powerpoint/2010/main" val="33371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B7BF-C2F4-4F9D-979F-B37D79EE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6066-DA9B-4D7A-91DA-39B357D2F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 err="1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2"/>
              </a:rPr>
              <a:t>Cosmotology</a:t>
            </a: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2"/>
              </a:rPr>
              <a:t> (12.0400)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3"/>
              </a:rPr>
              <a:t>Health Sciences (51.0000)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4"/>
              </a:rPr>
              <a:t>Education General (13.0000) 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5"/>
              </a:rPr>
              <a:t>Business (52.0299) 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6"/>
              </a:rPr>
              <a:t>Automotive Technology (47.0604</a:t>
            </a: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</a:rPr>
              <a:t>)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7"/>
              </a:rPr>
              <a:t>Electrical (46.0301) </a:t>
            </a:r>
            <a:endParaRPr lang="en-US" b="0" strike="noStrike" dirty="0">
              <a:solidFill>
                <a:srgbClr val="428BCA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strike="noStrike" dirty="0">
                <a:solidFill>
                  <a:srgbClr val="428BCA"/>
                </a:solidFill>
                <a:effectLst/>
                <a:latin typeface="arial" panose="020B0604020202020204" pitchFamily="34" charset="0"/>
                <a:hlinkClick r:id="rId8"/>
              </a:rPr>
              <a:t>Construction (46.0000)</a:t>
            </a:r>
            <a:endParaRPr lang="en-US" b="0" dirty="0">
              <a:solidFill>
                <a:srgbClr val="444444"/>
              </a:solidFill>
              <a:effectLst/>
              <a:latin typeface="inherit"/>
            </a:endParaRP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697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1322</Words>
  <Application>Microsoft Office PowerPoint</Application>
  <PresentationFormat>On-screen Show (4:3)</PresentationFormat>
  <Paragraphs>220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</vt:lpstr>
      <vt:lpstr>Calibri</vt:lpstr>
      <vt:lpstr>Georgia</vt:lpstr>
      <vt:lpstr>inherit</vt:lpstr>
      <vt:lpstr>Modern No. 20</vt:lpstr>
      <vt:lpstr>Times New Roman</vt:lpstr>
      <vt:lpstr>Wingdings</vt:lpstr>
      <vt:lpstr>Wingdings 2</vt:lpstr>
      <vt:lpstr>Default Design</vt:lpstr>
      <vt:lpstr>1_Default Design</vt:lpstr>
      <vt:lpstr>Fall Data Entry for the Spring Enrollment Report</vt:lpstr>
      <vt:lpstr>Agenda</vt:lpstr>
      <vt:lpstr>OCTE Data Updates</vt:lpstr>
      <vt:lpstr>Agenda</vt:lpstr>
      <vt:lpstr>Preparation  Proper Instructional Design Maximize Student Progress</vt:lpstr>
      <vt:lpstr>PowerPoint Presentation</vt:lpstr>
      <vt:lpstr>Student Progress</vt:lpstr>
      <vt:lpstr>Segment Profiles</vt:lpstr>
      <vt:lpstr>Perkins V</vt:lpstr>
      <vt:lpstr>CIP Codes Reporting by Competencies and PCCs</vt:lpstr>
      <vt:lpstr>What Is The Report Process?</vt:lpstr>
      <vt:lpstr>Login to CTEIS.com</vt:lpstr>
      <vt:lpstr>Manage Courses  and  Staff  Fall Course Collection  DEMO</vt:lpstr>
      <vt:lpstr>Manage Courses</vt:lpstr>
      <vt:lpstr>Manage Staff</vt:lpstr>
      <vt:lpstr>Mass Course Edits</vt:lpstr>
      <vt:lpstr>Course Imports</vt:lpstr>
      <vt:lpstr>Manage Students</vt:lpstr>
      <vt:lpstr>Manage Students</vt:lpstr>
      <vt:lpstr>PowerPoint Presentation</vt:lpstr>
      <vt:lpstr>Manage Enrollments</vt:lpstr>
      <vt:lpstr>Manage Enrollment</vt:lpstr>
      <vt:lpstr>Enter Grades</vt:lpstr>
      <vt:lpstr>Enrollment Imports  Support.CTEIS.Com</vt:lpstr>
      <vt:lpstr>Work Based Learning</vt:lpstr>
      <vt:lpstr>Manage Credentials required for 5S1 CPI</vt:lpstr>
      <vt:lpstr>Review Building Reports</vt:lpstr>
      <vt:lpstr>Validate Enrollment Data</vt:lpstr>
      <vt:lpstr>Fall Reminders!</vt:lpstr>
      <vt:lpstr>What Is CTE Enrollment Collection?</vt:lpstr>
      <vt:lpstr>Support</vt:lpstr>
      <vt:lpstr>Questions?</vt:lpstr>
      <vt:lpstr>CTEIS Updates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Doug Wiesner</cp:lastModifiedBy>
  <cp:revision>340</cp:revision>
  <cp:lastPrinted>2021-09-16T12:21:51Z</cp:lastPrinted>
  <dcterms:created xsi:type="dcterms:W3CDTF">2011-09-30T11:45:47Z</dcterms:created>
  <dcterms:modified xsi:type="dcterms:W3CDTF">2021-09-16T12:42:16Z</dcterms:modified>
</cp:coreProperties>
</file>